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5" r:id="rId1"/>
  </p:sldMasterIdLst>
  <p:notesMasterIdLst>
    <p:notesMasterId r:id="rId22"/>
  </p:notesMasterIdLst>
  <p:sldIdLst>
    <p:sldId id="256" r:id="rId2"/>
    <p:sldId id="262" r:id="rId3"/>
    <p:sldId id="257" r:id="rId4"/>
    <p:sldId id="258" r:id="rId5"/>
    <p:sldId id="263" r:id="rId6"/>
    <p:sldId id="265" r:id="rId7"/>
    <p:sldId id="264" r:id="rId8"/>
    <p:sldId id="266" r:id="rId9"/>
    <p:sldId id="267" r:id="rId10"/>
    <p:sldId id="268" r:id="rId11"/>
    <p:sldId id="269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0" r:id="rId20"/>
    <p:sldId id="279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FF6600"/>
    <a:srgbClr val="FFCC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705" autoAdjust="0"/>
  </p:normalViewPr>
  <p:slideViewPr>
    <p:cSldViewPr snapToGrid="0">
      <p:cViewPr varScale="1">
        <p:scale>
          <a:sx n="99" d="100"/>
          <a:sy n="99" d="100"/>
        </p:scale>
        <p:origin x="99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2F3B77-BA7B-4958-AF88-AC97C50AF32F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389068-2C6D-4673-9EC5-C6E4208CB4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484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9D8C-8B25-4280-93E7-AC17149D0037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9611825-36A4-4D13-BAD9-C552A62FA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1492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9D8C-8B25-4280-93E7-AC17149D0037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9611825-36A4-4D13-BAD9-C552A62FA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928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9D8C-8B25-4280-93E7-AC17149D0037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9611825-36A4-4D13-BAD9-C552A62FAC7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638544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9D8C-8B25-4280-93E7-AC17149D0037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9611825-36A4-4D13-BAD9-C552A62FA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45509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9D8C-8B25-4280-93E7-AC17149D0037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9611825-36A4-4D13-BAD9-C552A62FAC7F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633507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9D8C-8B25-4280-93E7-AC17149D0037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9611825-36A4-4D13-BAD9-C552A62FA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7265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9D8C-8B25-4280-93E7-AC17149D0037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11825-36A4-4D13-BAD9-C552A62FA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0669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9D8C-8B25-4280-93E7-AC17149D0037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11825-36A4-4D13-BAD9-C552A62FA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7043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9D8C-8B25-4280-93E7-AC17149D0037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11825-36A4-4D13-BAD9-C552A62FA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427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9D8C-8B25-4280-93E7-AC17149D0037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9611825-36A4-4D13-BAD9-C552A62FA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196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9D8C-8B25-4280-93E7-AC17149D0037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9611825-36A4-4D13-BAD9-C552A62FA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255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9D8C-8B25-4280-93E7-AC17149D0037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9611825-36A4-4D13-BAD9-C552A62FA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457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9D8C-8B25-4280-93E7-AC17149D0037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11825-36A4-4D13-BAD9-C552A62FA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63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9D8C-8B25-4280-93E7-AC17149D0037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11825-36A4-4D13-BAD9-C552A62FA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328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9D8C-8B25-4280-93E7-AC17149D0037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11825-36A4-4D13-BAD9-C552A62FA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8678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9D8C-8B25-4280-93E7-AC17149D0037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9611825-36A4-4D13-BAD9-C552A62FA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318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429D8C-8B25-4280-93E7-AC17149D0037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9611825-36A4-4D13-BAD9-C552A62FA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522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  <p:sldLayoutId id="2147483770" r:id="rId15"/>
    <p:sldLayoutId id="214748377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891" y="484094"/>
            <a:ext cx="8911687" cy="128089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«Высокогорский детский сад  «Байгыш» комбинированного вида Высокогорского муниципального  района Республики Татарстан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39214" y="2731878"/>
            <a:ext cx="5548020" cy="305231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 </a:t>
            </a:r>
          </a:p>
          <a:p>
            <a:pPr marL="0" indent="0" algn="ctr">
              <a:buNone/>
            </a:pPr>
            <a:r>
              <a:rPr lang="ru-RU" sz="3200" b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образовательной программы дошкольного образования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6AA7E88-8052-49A4-A270-BC65DE34F884}"/>
              </a:ext>
            </a:extLst>
          </p:cNvPr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423" r="9320" b="8355"/>
          <a:stretch/>
        </p:blipFill>
        <p:spPr bwMode="auto">
          <a:xfrm>
            <a:off x="5734676" y="2142161"/>
            <a:ext cx="6118110" cy="423174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F282F94B-FD77-4437-8005-E31D6197A19F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6547" y="262386"/>
            <a:ext cx="1097530" cy="11274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037566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337912" y="0"/>
            <a:ext cx="9153107" cy="6504039"/>
          </a:xfrm>
        </p:spPr>
        <p:txBody>
          <a:bodyPr>
            <a:noAutofit/>
          </a:bodyPr>
          <a:lstStyle/>
          <a:p>
            <a:pPr marL="332740" indent="0" algn="just">
              <a:lnSpc>
                <a:spcPct val="100000"/>
              </a:lnSpc>
              <a:buNone/>
            </a:pPr>
            <a:endParaRPr lang="ru-RU" sz="3200" b="1" i="1" spc="-10" dirty="0">
              <a:solidFill>
                <a:schemeClr val="accent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332740" indent="0" algn="just">
              <a:lnSpc>
                <a:spcPct val="100000"/>
              </a:lnSpc>
              <a:buNone/>
            </a:pPr>
            <a:r>
              <a:rPr lang="ru-RU" sz="3200" b="1" i="1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В детском саду  реализуется </a:t>
            </a:r>
            <a:r>
              <a:rPr lang="ru-RU" sz="32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п</a:t>
            </a:r>
            <a:r>
              <a:rPr lang="ru-RU" sz="3200" spc="-1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я</a:t>
            </a:r>
            <a:r>
              <a:rPr lang="ru-RU" sz="32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ть </a:t>
            </a:r>
            <a:r>
              <a:rPr lang="ru-RU" sz="32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направлений (образовательных областей), обеспечивающие	познавательное,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 р</a:t>
            </a:r>
            <a:r>
              <a:rPr lang="ru-RU" sz="3200" spc="-6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е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че</a:t>
            </a:r>
            <a:r>
              <a:rPr lang="ru-RU" sz="3200" spc="-1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в</a:t>
            </a:r>
            <a:r>
              <a:rPr lang="ru-RU" sz="3200" spc="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о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е, соци</a:t>
            </a:r>
            <a:r>
              <a:rPr lang="ru-RU" sz="3200" spc="2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а</a:t>
            </a:r>
            <a:r>
              <a:rPr lang="ru-RU" sz="32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льн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о-</a:t>
            </a:r>
            <a:r>
              <a:rPr lang="ru-RU" sz="3200" spc="-12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к</a:t>
            </a:r>
            <a:r>
              <a:rPr lang="ru-RU" sz="3200" spc="-5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о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мм</a:t>
            </a:r>
            <a:r>
              <a:rPr lang="ru-RU" sz="3200" spc="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у</a:t>
            </a:r>
            <a:r>
              <a:rPr lang="ru-RU" sz="32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ни</a:t>
            </a:r>
            <a:r>
              <a:rPr lang="ru-RU" sz="3200" spc="-4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к</a:t>
            </a:r>
            <a:r>
              <a:rPr lang="ru-RU" sz="3200" spc="-6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а</a:t>
            </a:r>
            <a:r>
              <a:rPr lang="ru-RU" sz="3200" spc="-2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т</a:t>
            </a:r>
            <a:r>
              <a:rPr lang="ru-RU" sz="32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ивн</a:t>
            </a:r>
            <a:r>
              <a:rPr lang="ru-RU" sz="3200" spc="2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о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е,	</a:t>
            </a:r>
            <a:r>
              <a:rPr lang="ru-RU" sz="3200" spc="-1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х</a:t>
            </a:r>
            <a:r>
              <a:rPr lang="ru-RU" sz="3200" spc="-13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у</a:t>
            </a:r>
            <a:r>
              <a:rPr lang="ru-RU" sz="32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д</a:t>
            </a:r>
            <a:r>
              <a:rPr lang="ru-RU" sz="3200" spc="-6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о</a:t>
            </a:r>
            <a:r>
              <a:rPr lang="ru-RU" sz="3200" spc="-4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ж</a:t>
            </a:r>
            <a:r>
              <a:rPr lang="ru-RU" sz="3200" spc="5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е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ст</a:t>
            </a:r>
            <a:r>
              <a:rPr lang="ru-RU" sz="3200" spc="-2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в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енн</a:t>
            </a:r>
            <a:r>
              <a:rPr lang="ru-RU" sz="3200" spc="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о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-  </a:t>
            </a:r>
            <a:r>
              <a:rPr lang="ru-RU" sz="32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эстетическое</a:t>
            </a:r>
            <a:r>
              <a:rPr lang="ru-RU" sz="32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lang="ru-RU" sz="32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физическое	развитие</a:t>
            </a:r>
            <a:r>
              <a:rPr lang="ru-RU" sz="3200" spc="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детей.</a:t>
            </a:r>
          </a:p>
          <a:p>
            <a:pPr marL="675640" algn="just">
              <a:lnSpc>
                <a:spcPct val="100000"/>
              </a:lnSpc>
            </a:pPr>
            <a:endParaRPr lang="ru-RU" sz="3200" dirty="0">
              <a:solidFill>
                <a:schemeClr val="accent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2700" indent="0" algn="just" defTabSz="914400">
              <a:spcBef>
                <a:spcPts val="100"/>
              </a:spcBef>
              <a:buClrTx/>
              <a:buSzTx/>
              <a:buNone/>
            </a:pPr>
            <a:r>
              <a:rPr lang="ru-RU" sz="3200" spc="-4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    К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ажд</a:t>
            </a:r>
            <a:r>
              <a:rPr lang="ru-RU" sz="3200" spc="-5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о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му	</a:t>
            </a:r>
            <a:r>
              <a:rPr lang="ru-RU" sz="32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н</a:t>
            </a:r>
            <a:r>
              <a:rPr lang="ru-RU" sz="3200" spc="-4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а</a:t>
            </a:r>
            <a:r>
              <a:rPr lang="ru-RU" sz="32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пра</a:t>
            </a:r>
            <a:r>
              <a:rPr lang="ru-RU" sz="3200" spc="-4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в</a:t>
            </a:r>
            <a:r>
              <a:rPr lang="ru-RU" sz="32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лен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ию	</a:t>
            </a:r>
            <a:r>
              <a:rPr lang="ru-RU" sz="32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(обра</a:t>
            </a:r>
            <a:r>
              <a:rPr lang="ru-RU" sz="32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з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о</a:t>
            </a:r>
            <a:r>
              <a:rPr lang="ru-RU" sz="3200" spc="-3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в</a:t>
            </a:r>
            <a:r>
              <a:rPr lang="ru-RU" sz="3200" spc="-6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а</a:t>
            </a:r>
            <a:r>
              <a:rPr lang="ru-RU" sz="32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тель</a:t>
            </a:r>
            <a:r>
              <a:rPr lang="ru-RU" sz="32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н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ой    </a:t>
            </a:r>
          </a:p>
          <a:p>
            <a:pPr marL="12700" indent="0" algn="just" defTabSz="914400">
              <a:spcBef>
                <a:spcPts val="100"/>
              </a:spcBef>
              <a:buClrTx/>
              <a:buSzTx/>
              <a:buNone/>
            </a:pP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   области)</a:t>
            </a:r>
            <a:r>
              <a:rPr lang="ru-RU" sz="3200" spc="-1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 соответствует	</a:t>
            </a:r>
            <a:r>
              <a:rPr lang="ru-RU" sz="3200" spc="-2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тот	</a:t>
            </a:r>
            <a:r>
              <a:rPr lang="ru-RU" sz="32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или	иной вид </a:t>
            </a:r>
          </a:p>
          <a:p>
            <a:pPr marL="12700" indent="0" algn="just" defTabSz="914400">
              <a:spcBef>
                <a:spcPts val="100"/>
              </a:spcBef>
              <a:buClrTx/>
              <a:buSzTx/>
              <a:buNone/>
            </a:pPr>
            <a:r>
              <a:rPr lang="ru-RU" sz="32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   детской деятельности. </a:t>
            </a:r>
            <a:endParaRPr lang="ru-RU" sz="3200" dirty="0">
              <a:solidFill>
                <a:schemeClr val="accent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2700" indent="0" algn="just" defTabSz="914400">
              <a:spcBef>
                <a:spcPts val="100"/>
              </a:spcBef>
              <a:buClrTx/>
              <a:buSzTx/>
              <a:buNone/>
            </a:pPr>
            <a:endParaRPr lang="ru-RU" sz="3200" dirty="0">
              <a:solidFill>
                <a:schemeClr val="accent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2700" lvl="0" indent="0" algn="just" defTabSz="914400">
              <a:spcBef>
                <a:spcPts val="100"/>
              </a:spcBef>
              <a:buClrTx/>
              <a:buSzTx/>
              <a:buNone/>
            </a:pPr>
            <a:endParaRPr lang="ru-RU" sz="1400" b="1" i="1" spc="-10" dirty="0">
              <a:solidFill>
                <a:schemeClr val="accent2">
                  <a:lumMod val="75000"/>
                </a:schemeClr>
              </a:solidFill>
              <a:latin typeface="Times New Roman"/>
              <a:cs typeface="Times New Roman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156F158-A008-4B1A-A96E-124A091590B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0670" y="272011"/>
            <a:ext cx="1097530" cy="11274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245824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0193" y="299340"/>
            <a:ext cx="8691613" cy="625931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DAF6996-13FD-4056-9B42-F478B33636B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6547" y="262386"/>
            <a:ext cx="1097530" cy="11274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662131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35963" y="235975"/>
            <a:ext cx="8878529" cy="752167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образовательных областей 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915427" y="1194618"/>
            <a:ext cx="7980741" cy="5427407"/>
          </a:xfrm>
        </p:spPr>
        <p:txBody>
          <a:bodyPr>
            <a:noAutofit/>
          </a:bodyPr>
          <a:lstStyle/>
          <a:p>
            <a:pPr marL="12700" indent="0" algn="ctr" defTabSz="914400">
              <a:spcBef>
                <a:spcPts val="100"/>
              </a:spcBef>
              <a:buClrTx/>
              <a:buSzTx/>
              <a:buNone/>
            </a:pPr>
            <a:r>
              <a:rPr lang="ru-RU" sz="2000" b="1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Социально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– </a:t>
            </a:r>
            <a:r>
              <a:rPr lang="ru-RU" sz="2000" b="1" spc="-1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коммуникативное</a:t>
            </a:r>
            <a:r>
              <a:rPr lang="ru-RU" sz="2000" b="1" spc="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2000" b="1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развитие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355600" algn="just" defTabSz="914400">
              <a:spcBef>
                <a:spcPts val="100"/>
              </a:spcBef>
              <a:buClrTx/>
            </a:pPr>
            <a:r>
              <a:rPr lang="ru-RU" sz="20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Усвоение норм и ценностей, принятых в обществе, включая моральные и нравственные ценности.</a:t>
            </a:r>
          </a:p>
          <a:p>
            <a:pPr marL="355600" algn="just" defTabSz="914400">
              <a:spcBef>
                <a:spcPts val="100"/>
              </a:spcBef>
              <a:buClrTx/>
            </a:pPr>
            <a:r>
              <a:rPr lang="ru-RU" sz="20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Развитие общения и взаимодействия ребёнка со взрослыми и сверстниками.</a:t>
            </a:r>
          </a:p>
          <a:p>
            <a:pPr marL="355600" algn="just" defTabSz="914400">
              <a:spcBef>
                <a:spcPts val="100"/>
              </a:spcBef>
              <a:buClrTx/>
            </a:pPr>
            <a:r>
              <a:rPr lang="ru-RU" sz="20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Становление самостоятельности, целенаправленности и саморегуляции собственных действий.</a:t>
            </a:r>
          </a:p>
          <a:p>
            <a:pPr marL="355600" algn="just" defTabSz="914400">
              <a:spcBef>
                <a:spcPts val="100"/>
              </a:spcBef>
              <a:buClrTx/>
            </a:pPr>
            <a:r>
              <a:rPr lang="ru-RU" sz="20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Развитие социального и эмоционального интеллекта, эмоциональной отзывчивости, сопереживания.</a:t>
            </a:r>
          </a:p>
          <a:p>
            <a:pPr marL="355600" algn="just" defTabSz="914400">
              <a:spcBef>
                <a:spcPts val="100"/>
              </a:spcBef>
              <a:buClrTx/>
            </a:pPr>
            <a:r>
              <a:rPr lang="ru-RU" sz="20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Формирование готовности к совместной деятельности.</a:t>
            </a:r>
          </a:p>
          <a:p>
            <a:pPr marL="355600" algn="just" defTabSz="914400">
              <a:spcBef>
                <a:spcPts val="100"/>
              </a:spcBef>
              <a:buClrTx/>
            </a:pPr>
            <a:r>
              <a:rPr lang="ru-RU" sz="20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Формирование уважительного отношения и чувства принадлежности к своей семье и сообществу детей и взрослых в организации.</a:t>
            </a:r>
          </a:p>
          <a:p>
            <a:pPr marL="355600" algn="just" defTabSz="914400">
              <a:spcBef>
                <a:spcPts val="100"/>
              </a:spcBef>
              <a:buClrTx/>
            </a:pPr>
            <a:r>
              <a:rPr lang="ru-RU" sz="20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Формирование позитивных установок к различным видам труда и творчества.</a:t>
            </a:r>
          </a:p>
          <a:p>
            <a:pPr marL="355600" algn="just" defTabSz="914400">
              <a:spcBef>
                <a:spcPts val="100"/>
              </a:spcBef>
              <a:buClrTx/>
            </a:pPr>
            <a:r>
              <a:rPr lang="ru-RU" sz="20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Формирование основ безопасности в быту, социуме, природе.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31BCE6-0293-4FDE-BC9B-26A9C64B772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0295" y="235975"/>
            <a:ext cx="1097530" cy="11274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123285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45588" y="235975"/>
            <a:ext cx="8878529" cy="752167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образовательных областей 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395663" y="1194618"/>
            <a:ext cx="8878529" cy="5427407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100"/>
              </a:spcBef>
              <a:buNone/>
            </a:pPr>
            <a:r>
              <a:rPr lang="ru-RU" sz="2000" b="1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Познавательное</a:t>
            </a:r>
            <a:r>
              <a:rPr lang="ru-RU" sz="2000" b="1" spc="-5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развитие</a:t>
            </a:r>
          </a:p>
          <a:p>
            <a:pPr marL="12700" algn="just">
              <a:spcBef>
                <a:spcPts val="100"/>
              </a:spcBef>
            </a:pP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Разви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т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е	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инт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ер</a:t>
            </a:r>
            <a:r>
              <a:rPr lang="ru-RU" sz="2000" spc="5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е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сов	детей,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 любознательности</a:t>
            </a:r>
            <a:r>
              <a:rPr lang="ru-RU" sz="20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	</a:t>
            </a:r>
            <a:r>
              <a:rPr lang="ru-RU" sz="20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познавательной мотивации.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2700" algn="just">
              <a:spcBef>
                <a:spcPts val="100"/>
              </a:spcBef>
            </a:pP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Формирование </a:t>
            </a:r>
            <a:r>
              <a:rPr lang="ru-RU" sz="20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познавательных 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действий, становление</a:t>
            </a:r>
            <a:r>
              <a:rPr lang="ru-RU" sz="2000" spc="-6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сознания.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2700" algn="just">
              <a:spcBef>
                <a:spcPts val="100"/>
              </a:spcBef>
            </a:pP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Развитие воображения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lang="ru-RU" sz="2000" spc="-1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творческой</a:t>
            </a:r>
            <a:r>
              <a:rPr lang="ru-RU" sz="2000" spc="-6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активности.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2700" algn="just">
              <a:spcBef>
                <a:spcPts val="100"/>
              </a:spcBef>
            </a:pP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Формирование первичных представлений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о 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себе, </a:t>
            </a:r>
            <a:r>
              <a:rPr lang="ru-RU" sz="20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других </a:t>
            </a:r>
            <a:r>
              <a:rPr lang="ru-RU" sz="2000" spc="-2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людях, </a:t>
            </a:r>
            <a:r>
              <a:rPr lang="ru-RU" sz="20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объектах  окружающего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мира, 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их свойствах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lang="ru-RU" sz="20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отношениях 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(форме, </a:t>
            </a:r>
            <a:r>
              <a:rPr lang="ru-RU" sz="20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цвете, 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размере,  </a:t>
            </a:r>
            <a:r>
              <a:rPr lang="ru-RU" sz="20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материале, звучании, 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ритме, темпе, </a:t>
            </a:r>
            <a:r>
              <a:rPr lang="ru-RU" sz="2000" spc="-1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количестве,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числе, 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части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lang="ru-RU" sz="20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целом, 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пространстве и 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времени, движении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lang="ru-RU" sz="2000" spc="-1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покое, 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причинах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следствиях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др.),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2700" algn="just">
              <a:spcBef>
                <a:spcPts val="100"/>
              </a:spcBef>
            </a:pP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Формирование первичных представлений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о 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малой </a:t>
            </a:r>
            <a:r>
              <a:rPr lang="ru-RU" sz="20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родине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Отечестве,  представлений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о </a:t>
            </a:r>
            <a:r>
              <a:rPr lang="ru-RU" sz="2000" spc="-1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социокультурных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ценностях </a:t>
            </a:r>
            <a:r>
              <a:rPr lang="ru-RU" sz="20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нашего народа,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об  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отечественных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традициях и </a:t>
            </a:r>
            <a:r>
              <a:rPr lang="ru-RU" sz="20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праздниках,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о 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планете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Земля </a:t>
            </a:r>
            <a:r>
              <a:rPr lang="ru-RU" sz="20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как 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общем </a:t>
            </a:r>
            <a:r>
              <a:rPr lang="ru-RU" sz="2000" spc="-1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доме  </a:t>
            </a:r>
            <a:r>
              <a:rPr lang="ru-RU" sz="2000" spc="-2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людей,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об особенностях </a:t>
            </a:r>
            <a:r>
              <a:rPr lang="ru-RU" sz="20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природы, 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многообразии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стран и </a:t>
            </a:r>
            <a:r>
              <a:rPr lang="ru-RU" sz="20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народов</a:t>
            </a:r>
            <a:r>
              <a:rPr lang="ru-RU" sz="2000" spc="-7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мира.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ru-RU" sz="2000" i="1" dirty="0">
              <a:latin typeface="Times New Roman"/>
              <a:cs typeface="Times New Roman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E1F72D8-4643-482C-BBAF-A902330CAFC7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6337" y="329763"/>
            <a:ext cx="1097530" cy="11274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158417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9432" y="294968"/>
            <a:ext cx="8878529" cy="752167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образовательных областей 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078029" y="1194618"/>
            <a:ext cx="9909519" cy="5427407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100"/>
              </a:spcBef>
              <a:buNone/>
            </a:pPr>
            <a:r>
              <a:rPr lang="ru-RU" sz="2400" b="1" spc="-1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Речевое</a:t>
            </a:r>
            <a:r>
              <a:rPr lang="ru-RU" sz="2400" b="1" spc="-9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развитие</a:t>
            </a:r>
          </a:p>
          <a:p>
            <a:pPr marL="12700" algn="just">
              <a:spcBef>
                <a:spcPts val="100"/>
              </a:spcBef>
            </a:pPr>
            <a:r>
              <a:rPr lang="ru-RU" sz="24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Владение </a:t>
            </a:r>
            <a:r>
              <a:rPr lang="ru-RU" sz="24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речью как средством </a:t>
            </a:r>
            <a:r>
              <a:rPr lang="ru-RU" sz="24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общения </a:t>
            </a:r>
          </a:p>
          <a:p>
            <a:pPr marL="12700" algn="just">
              <a:spcBef>
                <a:spcPts val="100"/>
              </a:spcBef>
            </a:pPr>
            <a:r>
              <a:rPr lang="ru-RU" sz="24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Обогащение </a:t>
            </a:r>
            <a:r>
              <a:rPr lang="ru-RU" sz="24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активного</a:t>
            </a:r>
            <a:r>
              <a:rPr lang="ru-RU" sz="2400" spc="-6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24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словаря.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2700" algn="just">
              <a:spcBef>
                <a:spcPts val="100"/>
              </a:spcBef>
            </a:pPr>
            <a:r>
              <a:rPr lang="ru-RU" sz="24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Развитие	связной,	грамматически пр</a:t>
            </a:r>
            <a:r>
              <a:rPr lang="ru-RU" sz="24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а</a:t>
            </a:r>
            <a:r>
              <a:rPr lang="ru-RU" sz="24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ви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л</a:t>
            </a:r>
            <a:r>
              <a:rPr lang="ru-RU" sz="24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ьно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й	ди</a:t>
            </a:r>
            <a:r>
              <a:rPr lang="ru-RU" sz="2400" spc="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ал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ог</a:t>
            </a:r>
            <a:r>
              <a:rPr lang="ru-RU" sz="24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ич</a:t>
            </a:r>
            <a:r>
              <a:rPr lang="ru-RU" sz="2400" spc="5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е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с</a:t>
            </a:r>
            <a:r>
              <a:rPr lang="ru-RU" sz="2400" spc="-9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к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ой	и </a:t>
            </a:r>
            <a:r>
              <a:rPr lang="ru-RU" sz="24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монологической</a:t>
            </a:r>
            <a:r>
              <a:rPr lang="ru-RU" sz="2400" spc="-4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2400" spc="-1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речи.</a:t>
            </a:r>
          </a:p>
          <a:p>
            <a:pPr marL="12700" algn="just">
              <a:spcBef>
                <a:spcPts val="100"/>
              </a:spcBef>
            </a:pP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Развитие звуковой и интонационной культуры речи, фонематического слуха.</a:t>
            </a:r>
          </a:p>
          <a:p>
            <a:pPr marL="12700" algn="just">
              <a:spcBef>
                <a:spcPts val="100"/>
              </a:spcBef>
            </a:pP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Знакомство с книжной культурой, детской литературой, понимание на слух текстов различных жанров детской литературы.</a:t>
            </a:r>
          </a:p>
          <a:p>
            <a:pPr marL="12700" algn="just">
              <a:spcBef>
                <a:spcPts val="100"/>
              </a:spcBef>
            </a:pP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Формирование звуковой </a:t>
            </a:r>
            <a:r>
              <a:rPr lang="ru-RU" sz="2400" dirty="0" err="1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аналитико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 – синтетической активности как предпосылки обучения грамоте.</a:t>
            </a:r>
          </a:p>
          <a:p>
            <a:pPr marL="12700" algn="just">
              <a:spcBef>
                <a:spcPts val="100"/>
              </a:spcBef>
            </a:pPr>
            <a:endParaRPr lang="ru-RU" sz="2000" dirty="0">
              <a:latin typeface="Times New Roman"/>
              <a:cs typeface="Times New Roman"/>
            </a:endParaRPr>
          </a:p>
          <a:p>
            <a:pPr marL="12700" algn="just">
              <a:spcBef>
                <a:spcPts val="100"/>
              </a:spcBef>
            </a:pPr>
            <a:endParaRPr lang="ru-RU"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ru-RU" sz="2000" i="1" dirty="0">
              <a:latin typeface="Times New Roman"/>
              <a:cs typeface="Times New Roman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D55DFCB-8B1D-4B40-8341-A796A6DD6D5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0669" y="235975"/>
            <a:ext cx="1097530" cy="11274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396113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9432" y="294968"/>
            <a:ext cx="8878529" cy="752167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образовательных областей 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318661" y="1194618"/>
            <a:ext cx="9668887" cy="5427407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100"/>
              </a:spcBef>
              <a:buNone/>
            </a:pPr>
            <a:r>
              <a:rPr lang="ru-RU" sz="2400" b="1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Художественно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- </a:t>
            </a:r>
            <a:r>
              <a:rPr lang="ru-RU" sz="2400" b="1" spc="-1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эстетическое</a:t>
            </a:r>
            <a:r>
              <a:rPr lang="ru-RU" sz="2400" b="1" spc="-5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развитие</a:t>
            </a:r>
            <a:endParaRPr lang="ru-RU" sz="2400" b="1" spc="-5" dirty="0">
              <a:solidFill>
                <a:schemeClr val="accent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2700" algn="just">
              <a:spcBef>
                <a:spcPts val="100"/>
              </a:spcBef>
            </a:pPr>
            <a:r>
              <a:rPr lang="ru-RU" sz="24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Развитие предпосылок ценностно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– </a:t>
            </a:r>
            <a:r>
              <a:rPr lang="ru-RU" sz="24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смыслового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восприятия и </a:t>
            </a:r>
            <a:r>
              <a:rPr lang="ru-RU" sz="24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понимания  произведений </a:t>
            </a:r>
            <a:r>
              <a:rPr lang="ru-RU" sz="24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искусства </a:t>
            </a:r>
            <a:r>
              <a:rPr lang="ru-RU" sz="24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(словесного, </a:t>
            </a:r>
            <a:r>
              <a:rPr lang="ru-RU" sz="24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музыкального, </a:t>
            </a:r>
            <a:r>
              <a:rPr lang="ru-RU" sz="24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изобразительного), 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мира</a:t>
            </a:r>
            <a:r>
              <a:rPr lang="ru-RU" sz="2400" spc="-2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24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природы.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2700" algn="just">
              <a:spcBef>
                <a:spcPts val="100"/>
              </a:spcBef>
            </a:pPr>
            <a:r>
              <a:rPr lang="ru-RU" sz="24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Становление </a:t>
            </a:r>
            <a:r>
              <a:rPr lang="ru-RU" sz="24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эстетического </a:t>
            </a:r>
            <a:r>
              <a:rPr lang="ru-RU" sz="24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отношения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к </a:t>
            </a:r>
            <a:r>
              <a:rPr lang="ru-RU" sz="24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окружающему</a:t>
            </a:r>
            <a:r>
              <a:rPr lang="ru-RU" sz="2400" spc="-9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2400" spc="-4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миру.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2700" algn="just">
              <a:spcBef>
                <a:spcPts val="100"/>
              </a:spcBef>
            </a:pPr>
            <a:r>
              <a:rPr lang="ru-RU" sz="24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Формирование элементарных представлений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о </a:t>
            </a:r>
            <a:r>
              <a:rPr lang="ru-RU" sz="24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видах</a:t>
            </a:r>
            <a:r>
              <a:rPr lang="ru-RU" sz="2400" spc="-5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24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искусства.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2700" algn="just">
              <a:spcBef>
                <a:spcPts val="100"/>
              </a:spcBef>
            </a:pP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Восприятие музыки, </a:t>
            </a:r>
            <a:r>
              <a:rPr lang="ru-RU" sz="2400" spc="-1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художественной </a:t>
            </a:r>
            <a:r>
              <a:rPr lang="ru-RU" sz="24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литературы,</a:t>
            </a:r>
            <a:r>
              <a:rPr lang="ru-RU" sz="2400" spc="-15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24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фольклора.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2700" algn="just">
              <a:spcBef>
                <a:spcPts val="100"/>
              </a:spcBef>
            </a:pPr>
            <a:r>
              <a:rPr lang="ru-RU" sz="2400" spc="-1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Стимулирование </a:t>
            </a:r>
            <a:r>
              <a:rPr lang="ru-RU" sz="24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сопереживания персонажам</a:t>
            </a:r>
            <a:r>
              <a:rPr lang="ru-RU" sz="2400" spc="26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2400" spc="-2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художественных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24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произведений.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2700" algn="just">
              <a:spcBef>
                <a:spcPts val="100"/>
              </a:spcBef>
            </a:pPr>
            <a:r>
              <a:rPr lang="ru-RU" sz="2400" spc="-3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Р</a:t>
            </a:r>
            <a:r>
              <a:rPr lang="ru-RU" sz="2400" spc="2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е</a:t>
            </a:r>
            <a:r>
              <a:rPr lang="ru-RU" sz="2400" spc="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а</a:t>
            </a:r>
            <a:r>
              <a:rPr lang="ru-RU" sz="24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лиз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а</a:t>
            </a:r>
            <a:r>
              <a:rPr lang="ru-RU" sz="24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ци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я	</a:t>
            </a:r>
            <a:r>
              <a:rPr lang="ru-RU" sz="2400" spc="2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с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ам</a:t>
            </a:r>
            <a:r>
              <a:rPr lang="ru-RU" sz="2400" spc="3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о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с</a:t>
            </a:r>
            <a:r>
              <a:rPr lang="ru-RU" sz="2400" spc="-1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т</a:t>
            </a:r>
            <a:r>
              <a:rPr lang="ru-RU" sz="2400" spc="-3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о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ятельной	</a:t>
            </a:r>
            <a:r>
              <a:rPr lang="ru-RU" sz="24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тво</a:t>
            </a:r>
            <a:r>
              <a:rPr lang="ru-RU" sz="2400" spc="-5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р</a:t>
            </a:r>
            <a:r>
              <a:rPr lang="ru-RU" sz="2400" spc="-1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ч</a:t>
            </a:r>
            <a:r>
              <a:rPr lang="ru-RU" sz="2400" spc="5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е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с</a:t>
            </a:r>
            <a:r>
              <a:rPr lang="ru-RU" sz="2400" spc="-9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к</a:t>
            </a:r>
            <a:r>
              <a:rPr lang="ru-RU" sz="24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о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й	де</a:t>
            </a:r>
            <a:r>
              <a:rPr lang="ru-RU" sz="24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я</a:t>
            </a:r>
            <a:r>
              <a:rPr lang="ru-RU" sz="24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т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е</a:t>
            </a:r>
            <a:r>
              <a:rPr lang="ru-RU" sz="24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льн</a:t>
            </a:r>
            <a:r>
              <a:rPr lang="ru-RU" sz="2400" spc="5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о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сти	</a:t>
            </a:r>
            <a:r>
              <a:rPr lang="ru-RU" sz="2400" spc="-1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д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етей  </a:t>
            </a:r>
            <a:r>
              <a:rPr lang="ru-RU" sz="24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(изобразительной, </a:t>
            </a:r>
            <a:r>
              <a:rPr lang="ru-RU" sz="24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конструктивно-модельной, </a:t>
            </a:r>
            <a:r>
              <a:rPr lang="ru-RU" sz="24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музыкальной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lang="ru-RU" sz="2400" spc="-5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24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др.)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2700" algn="just">
              <a:spcBef>
                <a:spcPts val="100"/>
              </a:spcBef>
            </a:pPr>
            <a:endParaRPr lang="ru-RU" sz="2400" spc="-5" dirty="0">
              <a:solidFill>
                <a:schemeClr val="accent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2700" algn="just">
              <a:spcBef>
                <a:spcPts val="100"/>
              </a:spcBef>
            </a:pPr>
            <a:endParaRPr lang="ru-RU" sz="2400" b="1" i="1" spc="-5" dirty="0">
              <a:solidFill>
                <a:schemeClr val="accent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2700" algn="just">
              <a:spcBef>
                <a:spcPts val="100"/>
              </a:spcBef>
            </a:pPr>
            <a:endParaRPr lang="ru-RU" sz="2000" dirty="0">
              <a:latin typeface="Times New Roman"/>
              <a:cs typeface="Times New Roman"/>
            </a:endParaRPr>
          </a:p>
          <a:p>
            <a:pPr marL="12700" algn="just">
              <a:spcBef>
                <a:spcPts val="100"/>
              </a:spcBef>
            </a:pPr>
            <a:endParaRPr lang="ru-RU"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ru-RU" sz="2000" i="1" dirty="0">
              <a:latin typeface="Times New Roman"/>
              <a:cs typeface="Times New Roman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B173A63-FC4C-4E9F-AC5B-1A274C08723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0669" y="294968"/>
            <a:ext cx="1097530" cy="11274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796014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9432" y="294968"/>
            <a:ext cx="8878529" cy="752167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образовательных областей 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434164" y="1194618"/>
            <a:ext cx="9553384" cy="5427407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100"/>
              </a:spcBef>
              <a:buNone/>
            </a:pPr>
            <a:r>
              <a:rPr lang="ru-RU" sz="2400" b="1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Физическое</a:t>
            </a:r>
            <a:r>
              <a:rPr lang="ru-RU" sz="2400" b="1" spc="-3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развитие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Развитие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физических</a:t>
            </a:r>
            <a:r>
              <a:rPr lang="ru-RU" sz="2400" spc="-1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24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качеств.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Правильное формирование </a:t>
            </a:r>
            <a:r>
              <a:rPr lang="ru-RU" sz="2400" spc="-5" dirty="0" err="1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опорно</a:t>
            </a:r>
            <a:r>
              <a:rPr lang="ru-RU" sz="24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– </a:t>
            </a:r>
            <a:r>
              <a:rPr lang="ru-RU" sz="24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двигательной </a:t>
            </a:r>
            <a:r>
              <a:rPr lang="ru-RU" sz="24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системы организма,  развитие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равновесия, </a:t>
            </a:r>
            <a:r>
              <a:rPr lang="ru-RU" sz="2400" spc="-1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координации </a:t>
            </a:r>
            <a:r>
              <a:rPr lang="ru-RU" sz="24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движений, крупной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lang="ru-RU" sz="2400" spc="-2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мелкой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24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моторики.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Правильное </a:t>
            </a:r>
            <a:r>
              <a:rPr lang="ru-RU" sz="24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выполнение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основных</a:t>
            </a:r>
            <a:r>
              <a:rPr lang="ru-RU" sz="2400" spc="1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24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движений.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Формирование </a:t>
            </a:r>
            <a:r>
              <a:rPr lang="ru-RU" sz="24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начальных </a:t>
            </a:r>
            <a:r>
              <a:rPr lang="ru-RU" sz="24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представлений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о </a:t>
            </a:r>
            <a:r>
              <a:rPr lang="ru-RU" sz="2400" spc="-2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некоторых </a:t>
            </a:r>
            <a:r>
              <a:rPr lang="ru-RU" sz="24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видах</a:t>
            </a:r>
            <a:r>
              <a:rPr lang="ru-RU" sz="2400" spc="4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спорта.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Овладение </a:t>
            </a:r>
            <a:r>
              <a:rPr lang="ru-RU" sz="24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подвижными </a:t>
            </a:r>
            <a:r>
              <a:rPr lang="ru-RU" sz="24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играми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с</a:t>
            </a:r>
            <a:r>
              <a:rPr lang="ru-RU" sz="2400" spc="-1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24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правилами.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Становление целенаправленности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lang="ru-RU" sz="2400" spc="-5" dirty="0" err="1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саморегуляции</a:t>
            </a:r>
            <a:r>
              <a:rPr lang="ru-RU" sz="24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в </a:t>
            </a:r>
            <a:r>
              <a:rPr lang="ru-RU" sz="24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двигательной 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сфере.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Овладение элементарными </a:t>
            </a:r>
            <a:r>
              <a:rPr lang="ru-RU" sz="24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нормами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lang="ru-RU" sz="24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правилами </a:t>
            </a:r>
            <a:r>
              <a:rPr lang="ru-RU" sz="2400" spc="-1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здорового </a:t>
            </a:r>
            <a:r>
              <a:rPr lang="ru-RU" sz="24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образа  жизни.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ru-RU" sz="2400" b="1" i="1" dirty="0">
              <a:solidFill>
                <a:schemeClr val="accent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2700" algn="just">
              <a:spcBef>
                <a:spcPts val="100"/>
              </a:spcBef>
            </a:pPr>
            <a:endParaRPr lang="ru-RU" sz="2400" b="1" i="1" spc="-5" dirty="0">
              <a:solidFill>
                <a:schemeClr val="accent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2700" algn="just">
              <a:spcBef>
                <a:spcPts val="100"/>
              </a:spcBef>
            </a:pPr>
            <a:endParaRPr lang="ru-RU" sz="2400" b="1" i="1" spc="-5" dirty="0">
              <a:solidFill>
                <a:schemeClr val="accent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2700" algn="just">
              <a:spcBef>
                <a:spcPts val="100"/>
              </a:spcBef>
            </a:pPr>
            <a:endParaRPr lang="ru-RU" sz="2000" dirty="0">
              <a:latin typeface="Times New Roman"/>
              <a:cs typeface="Times New Roman"/>
            </a:endParaRPr>
          </a:p>
          <a:p>
            <a:pPr marL="12700" algn="just">
              <a:spcBef>
                <a:spcPts val="100"/>
              </a:spcBef>
            </a:pPr>
            <a:endParaRPr lang="ru-RU"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ru-RU" sz="2000" i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795165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46122" y="217345"/>
            <a:ext cx="9099755" cy="752167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организации образовательного процесса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653991" y="1207353"/>
            <a:ext cx="9453312" cy="5265636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100"/>
              </a:spcBef>
              <a:buNone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Комплексно-тематический характер</a:t>
            </a:r>
          </a:p>
          <a:p>
            <a:pPr marL="0" indent="0" algn="ctr">
              <a:lnSpc>
                <a:spcPct val="100000"/>
              </a:lnSpc>
              <a:spcBef>
                <a:spcPts val="100"/>
              </a:spcBef>
              <a:buNone/>
            </a:pP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0" indent="0" algn="just">
              <a:lnSpc>
                <a:spcPct val="100000"/>
              </a:lnSpc>
              <a:spcBef>
                <a:spcPts val="100"/>
              </a:spcBef>
              <a:buNone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	Оно объединяет содержание разных образовательных областей вокруг темы, задающей общий смысловой контекст. Его освоение рассчитано на неделю. Вокруг темы выстраиваются разные виды детской деятельности в определенной последовательности. При этом каждый из видов деятельности, при сохранении своей специфики, имеет определенную направленность – в ходе одних стимулируется интерес к новому содержанию, в других - обогащаются имеющиеся представления, в третьих инициируется воплощение полученных представлений в самостоятельной деятельности (игре, продуктивных видах деятельности и т.д.). </a:t>
            </a:r>
          </a:p>
          <a:p>
            <a:pPr marL="0" indent="0" algn="just">
              <a:lnSpc>
                <a:spcPct val="100000"/>
              </a:lnSpc>
              <a:spcBef>
                <a:spcPts val="100"/>
              </a:spcBef>
              <a:buNone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	Такой подход к планированию способствует обеспечению баланса между непосредственно образовательной деятельностью и самостоятельной деятельностью детей в разные режимные моменты, что способствует повышению активности детей, их познавательной мотивации и развитию поисковой деятельности. Это обеспечивает уменьшение психологических нагрузок на детей при усилении индивидуального подхода и учета интересов самих детей, и способствует взаимодействию между всеми участниками педагогического процесса </a:t>
            </a:r>
          </a:p>
          <a:p>
            <a:pPr marL="12700" algn="just">
              <a:spcBef>
                <a:spcPts val="100"/>
              </a:spcBef>
            </a:pPr>
            <a:endParaRPr lang="ru-RU" sz="2400" spc="-5" dirty="0">
              <a:solidFill>
                <a:schemeClr val="accent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2700" algn="just">
              <a:spcBef>
                <a:spcPts val="100"/>
              </a:spcBef>
            </a:pPr>
            <a:endParaRPr lang="ru-RU" sz="2400" b="1" i="1" spc="-5" dirty="0">
              <a:solidFill>
                <a:schemeClr val="accent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2700" algn="just">
              <a:spcBef>
                <a:spcPts val="100"/>
              </a:spcBef>
            </a:pPr>
            <a:endParaRPr lang="ru-RU" sz="2000" dirty="0">
              <a:latin typeface="Times New Roman"/>
              <a:cs typeface="Times New Roman"/>
            </a:endParaRPr>
          </a:p>
          <a:p>
            <a:pPr marL="12700" algn="just">
              <a:spcBef>
                <a:spcPts val="100"/>
              </a:spcBef>
            </a:pPr>
            <a:endParaRPr lang="ru-RU" sz="2000" dirty="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endParaRPr lang="ru-RU" sz="2000" i="1" dirty="0">
              <a:latin typeface="Times New Roman"/>
              <a:cs typeface="Times New Roman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C6038CC-3467-4D71-B7A8-68A762B2F04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1169" y="217345"/>
            <a:ext cx="1097530" cy="11274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276251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29116" y="293730"/>
            <a:ext cx="8406581" cy="765049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реализации программы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119136" y="423512"/>
            <a:ext cx="9226540" cy="5342020"/>
          </a:xfrm>
        </p:spPr>
        <p:txBody>
          <a:bodyPr>
            <a:noAutofit/>
          </a:bodyPr>
          <a:lstStyle/>
          <a:p>
            <a:pPr marL="0" indent="0">
              <a:spcBef>
                <a:spcPts val="100"/>
              </a:spcBef>
              <a:buNone/>
            </a:pPr>
            <a:r>
              <a:rPr lang="ru-RU" sz="1400" b="1" i="1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</a:p>
          <a:p>
            <a:pPr marL="0" indent="0">
              <a:spcBef>
                <a:spcPts val="100"/>
              </a:spcBef>
              <a:buNone/>
            </a:pPr>
            <a:endParaRPr lang="ru-RU" sz="1400" i="1" spc="-5" dirty="0">
              <a:solidFill>
                <a:schemeClr val="accent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0" indent="0" algn="just">
              <a:spcBef>
                <a:spcPts val="100"/>
              </a:spcBef>
              <a:buNone/>
            </a:pPr>
            <a:r>
              <a:rPr lang="ru-RU" sz="1600" b="1" i="1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  </a:t>
            </a:r>
          </a:p>
          <a:p>
            <a:pPr marL="0" indent="0" algn="just">
              <a:spcBef>
                <a:spcPts val="100"/>
              </a:spcBef>
              <a:buNone/>
            </a:pPr>
            <a:endParaRPr lang="ru-RU" sz="1600" b="1" i="1" spc="-5" dirty="0">
              <a:solidFill>
                <a:schemeClr val="accent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0" indent="0" algn="ctr">
              <a:spcBef>
                <a:spcPts val="100"/>
              </a:spcBef>
              <a:buNone/>
            </a:pPr>
            <a:r>
              <a:rPr lang="ru-RU" sz="2000" b="1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Материально-технические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2700" marR="5715" algn="just">
              <a:tabLst>
                <a:tab pos="1181735" algn="l"/>
                <a:tab pos="2112645" algn="l"/>
                <a:tab pos="2778760" algn="l"/>
                <a:tab pos="3533140" algn="l"/>
                <a:tab pos="4314190" algn="l"/>
                <a:tab pos="5363845" algn="l"/>
                <a:tab pos="6268085" algn="l"/>
                <a:tab pos="6484620" algn="l"/>
              </a:tabLst>
            </a:pP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Со</a:t>
            </a:r>
            <a:r>
              <a:rPr lang="ru-RU" sz="2000" spc="-2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о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т</a:t>
            </a:r>
            <a:r>
              <a:rPr lang="ru-RU" sz="2000" spc="-2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в</a:t>
            </a:r>
            <a:r>
              <a:rPr lang="ru-RU" sz="20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е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т</a:t>
            </a:r>
            <a:r>
              <a:rPr lang="ru-RU" sz="20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с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т</a:t>
            </a:r>
            <a:r>
              <a:rPr lang="ru-RU" sz="2000" spc="-3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в</a:t>
            </a:r>
            <a:r>
              <a:rPr lang="ru-RU" sz="2000" spc="-3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у</a:t>
            </a:r>
            <a:r>
              <a:rPr lang="ru-RU" sz="2000" spc="-1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ю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т	</a:t>
            </a:r>
            <a:r>
              <a:rPr lang="ru-RU" sz="2000" spc="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с</a:t>
            </a:r>
            <a:r>
              <a:rPr lang="ru-RU" sz="20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а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ни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т</a:t>
            </a:r>
            <a:r>
              <a:rPr lang="ru-RU" sz="20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а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рным	но</a:t>
            </a:r>
            <a:r>
              <a:rPr lang="ru-RU" sz="2000" spc="-2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р</a:t>
            </a:r>
            <a:r>
              <a:rPr lang="ru-RU" sz="2000" spc="-2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м</a:t>
            </a:r>
            <a:r>
              <a:rPr lang="ru-RU" sz="20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ам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, пр</a:t>
            </a:r>
            <a:r>
              <a:rPr lang="ru-RU" sz="20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ав</a:t>
            </a:r>
            <a:r>
              <a:rPr lang="ru-RU" sz="2000" spc="-1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lang="ru-RU" sz="20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ла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м п</a:t>
            </a:r>
            <a:r>
              <a:rPr lang="ru-RU" sz="2000" spc="-3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о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ж</a:t>
            </a:r>
            <a:r>
              <a:rPr lang="ru-RU" sz="2000" spc="-1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а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рн</a:t>
            </a:r>
            <a:r>
              <a:rPr lang="ru-RU" sz="2000" spc="-2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о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й </a:t>
            </a:r>
            <a:r>
              <a:rPr lang="ru-RU" sz="2000" spc="-2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б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е</a:t>
            </a:r>
            <a:r>
              <a:rPr lang="ru-RU" sz="2000" spc="-1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з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о</a:t>
            </a:r>
            <a:r>
              <a:rPr lang="ru-RU" sz="2000" spc="-1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п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а</a:t>
            </a:r>
            <a:r>
              <a:rPr lang="ru-RU" sz="20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с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н</a:t>
            </a:r>
            <a:r>
              <a:rPr lang="ru-RU" sz="2000" spc="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о</a:t>
            </a:r>
            <a:r>
              <a:rPr lang="ru-RU" sz="20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с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ти, </a:t>
            </a:r>
            <a:r>
              <a:rPr lang="ru-RU" sz="2000" spc="-2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в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озр</a:t>
            </a:r>
            <a:r>
              <a:rPr lang="ru-RU" sz="20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ас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тным и </a:t>
            </a:r>
            <a:r>
              <a:rPr lang="ru-RU" sz="2000" spc="-1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нд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lang="ru-RU" sz="2000" spc="-2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в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ид</a:t>
            </a:r>
            <a:r>
              <a:rPr lang="ru-RU" sz="2000" spc="-4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у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а</a:t>
            </a:r>
            <a:r>
              <a:rPr lang="ru-RU" sz="20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л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ьн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ы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м особенностям детей;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2700" marR="5080" algn="just">
              <a:tabLst>
                <a:tab pos="5756275" algn="l"/>
              </a:tabLst>
            </a:pP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Каждая  </a:t>
            </a:r>
            <a:r>
              <a:rPr lang="ru-RU" sz="20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группа  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имеет  пространственную  </a:t>
            </a:r>
            <a:r>
              <a:rPr lang="ru-RU" sz="2000" spc="-2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среду,  </a:t>
            </a:r>
            <a:r>
              <a:rPr lang="ru-RU" sz="20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оборудование,</a:t>
            </a:r>
            <a:r>
              <a:rPr lang="ru-RU" sz="2000" spc="2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учебные</a:t>
            </a:r>
            <a:r>
              <a:rPr lang="ru-RU" sz="2000" spc="21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2000" spc="-1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комплекты 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в соответствии с </a:t>
            </a:r>
            <a:r>
              <a:rPr lang="ru-RU" sz="20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возрастом  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детей;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2700" algn="just"/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Развивающая предметно-пространственная</a:t>
            </a:r>
            <a:r>
              <a:rPr lang="ru-RU" sz="2000" spc="-1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среда (РППС):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Обеспечивает возможность 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общения и совместной деятельности детей и взрослых, </a:t>
            </a:r>
            <a:r>
              <a:rPr lang="ru-RU" sz="20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двигательной 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активности,  возможности для</a:t>
            </a:r>
            <a:r>
              <a:rPr lang="ru-RU" sz="2000" spc="-3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20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уединения;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spc="-1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Соответствует 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возрастным возможностям</a:t>
            </a:r>
            <a:r>
              <a:rPr lang="ru-RU" sz="2000" spc="6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детей;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Предполагает 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возможность изменений </a:t>
            </a:r>
            <a:r>
              <a:rPr lang="ru-RU" sz="20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от образовательной</a:t>
            </a:r>
            <a:r>
              <a:rPr lang="ru-RU" sz="2000" spc="2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2000" spc="-10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ситуации;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Доступность,</a:t>
            </a:r>
            <a:r>
              <a:rPr lang="ru-RU" sz="2000" spc="3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безопасность.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2700" algn="just">
              <a:spcBef>
                <a:spcPts val="100"/>
              </a:spcBef>
            </a:pPr>
            <a:endParaRPr lang="ru-RU" sz="1400" i="1" spc="-5" dirty="0">
              <a:solidFill>
                <a:schemeClr val="accent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2700" algn="just">
              <a:spcBef>
                <a:spcPts val="100"/>
              </a:spcBef>
            </a:pPr>
            <a:endParaRPr lang="ru-RU" sz="1400" i="1" spc="-5" dirty="0">
              <a:solidFill>
                <a:schemeClr val="accent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2700" algn="just">
              <a:spcBef>
                <a:spcPts val="100"/>
              </a:spcBef>
            </a:pPr>
            <a:endParaRPr lang="ru-RU" sz="1400" i="1" dirty="0">
              <a:solidFill>
                <a:schemeClr val="accent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2700" algn="just">
              <a:spcBef>
                <a:spcPts val="100"/>
              </a:spcBef>
            </a:pPr>
            <a:endParaRPr lang="ru-RU" sz="2000" dirty="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endParaRPr lang="ru-RU" sz="2000" i="1" dirty="0">
              <a:latin typeface="Times New Roman"/>
              <a:cs typeface="Times New Roman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9A2B462-14C8-4CE2-9CB1-26B7A0D6CEB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6547" y="262386"/>
            <a:ext cx="1097530" cy="11274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247551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89212" y="148960"/>
            <a:ext cx="8151055" cy="834189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реализации программы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8895"/>
            <a:endParaRPr lang="ru-RU" sz="1400" i="1" spc="-5" dirty="0">
              <a:solidFill>
                <a:schemeClr val="accent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520362" y="1127071"/>
            <a:ext cx="9724367" cy="54604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000"/>
              </a:spcBef>
              <a:spcAft>
                <a:spcPts val="0"/>
              </a:spcAft>
            </a:pPr>
            <a:r>
              <a:rPr lang="ru-RU" sz="1600" b="1" spc="-15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Психолого </a:t>
            </a:r>
            <a:r>
              <a:rPr lang="ru-RU" sz="1600" b="1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1600" b="1" spc="5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spc="-5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педагогические:</a:t>
            </a:r>
            <a:endParaRPr lang="ru-RU" sz="1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 3" panose="05040102010807070707" pitchFamily="18" charset="2"/>
              <a:buChar char=""/>
              <a:tabLst>
                <a:tab pos="457200" algn="l"/>
              </a:tabLst>
            </a:pPr>
            <a:r>
              <a:rPr lang="ru-RU" sz="1600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Уважение к человеческому достоинству детей, формирование и поддержка их положительной самооценки.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 3" panose="05040102010807070707" pitchFamily="18" charset="2"/>
              <a:buChar char=""/>
              <a:tabLst>
                <a:tab pos="457200" algn="l"/>
              </a:tabLst>
            </a:pPr>
            <a:r>
              <a:rPr lang="ru-RU" sz="1600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Использование форм и методов работы, соответствующих возрасту, индивидуальным особенностям.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 3" panose="05040102010807070707" pitchFamily="18" charset="2"/>
              <a:buChar char=""/>
              <a:tabLst>
                <a:tab pos="457200" algn="l"/>
              </a:tabLst>
            </a:pPr>
            <a:r>
              <a:rPr lang="ru-RU" sz="1600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Построение </a:t>
            </a:r>
            <a:r>
              <a:rPr lang="ru-RU" sz="1600" spc="-10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образовательной </a:t>
            </a:r>
            <a:r>
              <a:rPr lang="ru-RU" sz="1600" spc="-5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деятельности на основе </a:t>
            </a:r>
            <a:r>
              <a:rPr lang="ru-RU" sz="1600" spc="-10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взаимодействия </a:t>
            </a:r>
            <a:r>
              <a:rPr lang="ru-RU" sz="1600" spc="-5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взрослых с</a:t>
            </a:r>
            <a:r>
              <a:rPr lang="ru-RU" sz="1600" spc="115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-5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детьми.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 3" panose="05040102010807070707" pitchFamily="18" charset="2"/>
              <a:buChar char=""/>
              <a:tabLst>
                <a:tab pos="457200" algn="l"/>
              </a:tabLst>
            </a:pPr>
            <a:r>
              <a:rPr lang="ru-RU" sz="1600" spc="-10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Поддержка доброжелательного </a:t>
            </a:r>
            <a:r>
              <a:rPr lang="ru-RU" sz="1600" spc="-5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отношения детей к </a:t>
            </a:r>
            <a:r>
              <a:rPr lang="ru-RU" sz="1600" spc="-15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друг</a:t>
            </a:r>
            <a:r>
              <a:rPr lang="ru-RU" sz="1600" spc="35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-15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другу.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 3" panose="05040102010807070707" pitchFamily="18" charset="2"/>
              <a:buChar char=""/>
              <a:tabLst>
                <a:tab pos="457200" algn="l"/>
              </a:tabLst>
            </a:pPr>
            <a:r>
              <a:rPr lang="ru-RU" sz="1600" spc="-5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Возможность выбора детьми видов деятельности,</a:t>
            </a:r>
            <a:r>
              <a:rPr lang="ru-RU" sz="1600" spc="10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-5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общения.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 3" panose="05040102010807070707" pitchFamily="18" charset="2"/>
              <a:buChar char=""/>
              <a:tabLst>
                <a:tab pos="457200" algn="l"/>
              </a:tabLst>
            </a:pPr>
            <a:r>
              <a:rPr lang="ru-RU" sz="1600" spc="-5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Защита детей </a:t>
            </a:r>
            <a:r>
              <a:rPr lang="ru-RU" sz="1600" spc="-10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 всех </a:t>
            </a:r>
            <a:r>
              <a:rPr lang="ru-RU" sz="1600" spc="-5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 </a:t>
            </a:r>
            <a:r>
              <a:rPr lang="ru-RU" sz="1600" spc="-10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физического </a:t>
            </a:r>
            <a:r>
              <a:rPr lang="ru-RU" sz="1600" spc="-5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z="1600" spc="-10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психического</a:t>
            </a:r>
            <a:r>
              <a:rPr lang="ru-RU" sz="1600" spc="15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-5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насилия.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 3" panose="05040102010807070707" pitchFamily="18" charset="2"/>
              <a:buChar char=""/>
              <a:tabLst>
                <a:tab pos="457200" algn="l"/>
              </a:tabLst>
            </a:pPr>
            <a:r>
              <a:rPr lang="ru-RU" sz="1600" spc="-10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Поддержка родителей </a:t>
            </a:r>
            <a:r>
              <a:rPr lang="ru-RU" sz="1600" spc="-5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воспитании детей, </a:t>
            </a:r>
            <a:r>
              <a:rPr lang="ru-RU" sz="1600" spc="-10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вовлечение </a:t>
            </a:r>
            <a:r>
              <a:rPr lang="ru-RU" sz="1600" spc="-5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семей в </a:t>
            </a:r>
            <a:r>
              <a:rPr lang="ru-RU" sz="1600" spc="-10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</a:t>
            </a:r>
            <a:r>
              <a:rPr lang="ru-RU" sz="1600" spc="140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-5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деятельность.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 3" panose="05040102010807070707" pitchFamily="18" charset="2"/>
              <a:buChar char=""/>
              <a:tabLst>
                <a:tab pos="457200" algn="l"/>
              </a:tabLst>
            </a:pPr>
            <a:r>
              <a:rPr lang="ru-RU" sz="1600" spc="-5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Финансовые.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 3" panose="05040102010807070707" pitchFamily="18" charset="2"/>
              <a:buChar char=""/>
              <a:tabLst>
                <a:tab pos="457200" algn="l"/>
              </a:tabLst>
            </a:pPr>
            <a:r>
              <a:rPr lang="ru-RU" sz="1600" spc="-10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Обеспечивают </a:t>
            </a:r>
            <a:r>
              <a:rPr lang="ru-RU" sz="1600" spc="-5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возможность выполнения требований Стандарта.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 3" panose="05040102010807070707" pitchFamily="18" charset="2"/>
              <a:buChar char=""/>
              <a:tabLst>
                <a:tab pos="457200" algn="l"/>
              </a:tabLst>
            </a:pPr>
            <a:r>
              <a:rPr lang="ru-RU" sz="1600" spc="-5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Гарантия </a:t>
            </a:r>
            <a:r>
              <a:rPr lang="ru-RU" sz="1600" spc="-10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бесплатного </a:t>
            </a:r>
            <a:r>
              <a:rPr lang="ru-RU" sz="1600" spc="-15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дошкольного</a:t>
            </a:r>
            <a:r>
              <a:rPr lang="ru-RU" sz="1600" spc="-5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образования </a:t>
            </a:r>
            <a:r>
              <a:rPr lang="ru-RU" sz="1600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 </a:t>
            </a:r>
            <a:r>
              <a:rPr lang="ru-RU" sz="1600" spc="-10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счет </a:t>
            </a:r>
            <a:r>
              <a:rPr lang="ru-RU" sz="1600" spc="-5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средств </a:t>
            </a:r>
            <a:r>
              <a:rPr lang="ru-RU" sz="1600" spc="-15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бюджетов </a:t>
            </a:r>
            <a:r>
              <a:rPr lang="ru-RU" sz="1600" spc="-10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бюджетной </a:t>
            </a:r>
            <a:r>
              <a:rPr lang="ru-RU" sz="1600" spc="-5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системы </a:t>
            </a:r>
            <a:r>
              <a:rPr lang="ru-RU" sz="1600" spc="-10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РФ</a:t>
            </a:r>
            <a:r>
              <a:rPr lang="ru-RU" sz="1600" spc="100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муниципальных организациях.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100"/>
              </a:spcBef>
              <a:spcAft>
                <a:spcPts val="0"/>
              </a:spcAft>
            </a:pPr>
            <a:r>
              <a:rPr lang="ru-RU" sz="1600" spc="-10" dirty="0">
                <a:solidFill>
                  <a:srgbClr val="38572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Кадровые: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 3" panose="05040102010807070707" pitchFamily="18" charset="2"/>
              <a:buChar char=""/>
              <a:tabLst>
                <a:tab pos="457200" algn="l"/>
              </a:tabLst>
            </a:pPr>
            <a:r>
              <a:rPr lang="ru-RU" sz="1600" spc="-1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Педагоги </a:t>
            </a:r>
            <a:r>
              <a:rPr lang="ru-RU" sz="1600" spc="-5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первой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z="1600" spc="-5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высшей квалификационной </a:t>
            </a:r>
            <a:r>
              <a:rPr lang="ru-RU" sz="1600" spc="-1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категории </a:t>
            </a:r>
            <a:r>
              <a:rPr lang="ru-RU" sz="1600" spc="-5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составляют</a:t>
            </a:r>
            <a:r>
              <a:rPr lang="ru-RU" sz="1600" spc="-1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9%</a:t>
            </a:r>
            <a:endParaRPr lang="ru-RU" sz="1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tabLst>
                <a:tab pos="457200" algn="l"/>
              </a:tabLst>
            </a:pPr>
            <a:r>
              <a:rPr lang="ru-RU" sz="1400" spc="-1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педагог-психолог</a:t>
            </a:r>
          </a:p>
          <a:p>
            <a:pPr algn="just">
              <a:tabLst>
                <a:tab pos="457200" algn="l"/>
              </a:tabLst>
            </a:pPr>
            <a:r>
              <a:rPr lang="ru-RU" sz="1400" spc="-1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музыкальные</a:t>
            </a:r>
            <a:r>
              <a:rPr lang="ru-RU" sz="1400" spc="25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-2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руководители</a:t>
            </a:r>
          </a:p>
          <a:p>
            <a:pPr algn="just">
              <a:tabLst>
                <a:tab pos="457200" algn="l"/>
              </a:tabLst>
            </a:pPr>
            <a:r>
              <a:rPr lang="ru-RU" sz="1400" spc="-2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учителя-логопеды</a:t>
            </a:r>
          </a:p>
          <a:p>
            <a:pPr algn="just">
              <a:tabLst>
                <a:tab pos="457200" algn="l"/>
              </a:tabLst>
            </a:pPr>
            <a:r>
              <a:rPr lang="ru-RU" sz="1400" spc="-2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учитель-дефектолог</a:t>
            </a:r>
            <a:endParaRPr lang="ru-RU" sz="1400" spc="-1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tabLst>
                <a:tab pos="457200" algn="l"/>
              </a:tabLst>
            </a:pPr>
            <a:r>
              <a:rPr lang="ru-RU" sz="1400" spc="-1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инструктор </a:t>
            </a:r>
            <a:r>
              <a:rPr lang="ru-RU" sz="1400" spc="-5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</a:t>
            </a:r>
            <a:r>
              <a:rPr lang="ru-RU" sz="1400" spc="-1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физическому</a:t>
            </a:r>
            <a:r>
              <a:rPr lang="ru-RU" sz="1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-5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воспитанию</a:t>
            </a:r>
            <a:endParaRPr lang="ru-RU" sz="1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ru-RU" sz="1400" spc="-1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воспитатель </a:t>
            </a:r>
            <a:r>
              <a:rPr lang="ru-RU" sz="1400" spc="-5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</a:t>
            </a:r>
            <a:r>
              <a:rPr lang="ru-RU" sz="1400" spc="-15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обучению татарскому</a:t>
            </a:r>
            <a:r>
              <a:rPr lang="ru-RU" sz="1400" spc="65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-5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языку</a:t>
            </a:r>
            <a:endParaRPr lang="ru-RU" sz="1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5368C4B-830E-4BDF-839C-1AE3DEB7205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5761" y="235167"/>
            <a:ext cx="1097530" cy="11274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2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CD25866-F15D-40A4-AEC5-47C044637A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DCB8E995-36E8-40B6-82D4-F52DE2987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DF54AEB5-68B5-46AE-B8F0-EEBE5DFED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E3F708CB-F094-4EE7-8AD5-A462F1DF8B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ECFCFB22-E8B5-4FAC-A354-E7E0CE6F2B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ED1DB3B4-A6DC-476F-986E-DF361EE842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4EE13DFA-3489-4DE6-9154-34D9CB4005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5CD12D51-F9A8-4CC9-B9C9-206EAFD8C1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266B326C-1178-40F9-A265-6067D363B4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12F3B319-F00B-4755-BC54-95511E21DB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3079D7BD-8A3F-47F6-8407-D9DA96FF35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1F97C31C-8585-43FB-924B-8ADD651233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A33E1C89-7E74-49BF-A5D1-9A352ED03E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C4A17ED-96AA-44A6-A050-E1A7A1CDD9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FBB2A87E-3E24-4A6F-9FD8-0F1436D4D3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257F945B-2AA3-4328-BFF5-20DE64011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E1A7230F-6A6F-403C-9D83-7176E28525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E33E315A-9CB0-460E-A8B7-0A064BBFA0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22CAAD33-CFAD-4E61-82AE-0C6F838530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0" name="Freeform 32">
              <a:extLst>
                <a:ext uri="{FF2B5EF4-FFF2-40B4-BE49-F238E27FC236}">
                  <a16:creationId xmlns:a16="http://schemas.microsoft.com/office/drawing/2014/main" id="{1A20E13C-2540-4000-A13B-8F781100E3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" name="Freeform 33">
              <a:extLst>
                <a:ext uri="{FF2B5EF4-FFF2-40B4-BE49-F238E27FC236}">
                  <a16:creationId xmlns:a16="http://schemas.microsoft.com/office/drawing/2014/main" id="{51EF0A01-E03D-448B-B12E-D5BFC6D0D2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2" name="Freeform 34">
              <a:extLst>
                <a:ext uri="{FF2B5EF4-FFF2-40B4-BE49-F238E27FC236}">
                  <a16:creationId xmlns:a16="http://schemas.microsoft.com/office/drawing/2014/main" id="{58286A03-168E-477B-8876-2C53E4950D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3" name="Freeform 35">
              <a:extLst>
                <a:ext uri="{FF2B5EF4-FFF2-40B4-BE49-F238E27FC236}">
                  <a16:creationId xmlns:a16="http://schemas.microsoft.com/office/drawing/2014/main" id="{3DFFC705-1899-4E4C-AE76-F85BAF2F66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4" name="Freeform 36">
              <a:extLst>
                <a:ext uri="{FF2B5EF4-FFF2-40B4-BE49-F238E27FC236}">
                  <a16:creationId xmlns:a16="http://schemas.microsoft.com/office/drawing/2014/main" id="{01C9598D-BDF6-4A24-83B6-4DCA4D1349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5" name="Freeform 37">
              <a:extLst>
                <a:ext uri="{FF2B5EF4-FFF2-40B4-BE49-F238E27FC236}">
                  <a16:creationId xmlns:a16="http://schemas.microsoft.com/office/drawing/2014/main" id="{950C8213-67CD-4DEF-AA44-8BB3101392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6" name="Freeform 38">
              <a:extLst>
                <a:ext uri="{FF2B5EF4-FFF2-40B4-BE49-F238E27FC236}">
                  <a16:creationId xmlns:a16="http://schemas.microsoft.com/office/drawing/2014/main" id="{2016FE1D-E3EB-4CF6-809B-159872CC7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CE6C63DC-BAE4-42B6-8FDF-F6467C2D2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Freeform 6">
            <a:extLst>
              <a:ext uri="{FF2B5EF4-FFF2-40B4-BE49-F238E27FC236}">
                <a16:creationId xmlns:a16="http://schemas.microsoft.com/office/drawing/2014/main" id="{5BD23F8E-2E78-4C84-8EFB-FE6C8ACB7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F81819F9-8CAC-4A6C-8F06-0482027F97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455975" y="385011"/>
            <a:ext cx="8131550" cy="662014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413384" lvl="0">
              <a:lnSpc>
                <a:spcPct val="90000"/>
              </a:lnSpc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арактеристика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образовательного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b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осуществляющего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образовательную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</a:t>
            </a:r>
            <a:b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бюджетное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«Высокогорский детский сад  «Байгыш» комбинированного вида Высокогорского муниципального  района Республики Татарстан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расположено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селе высокая Гора Высокогорского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муницпального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район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РТ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адресу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Рождественская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 (843)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2092600</a:t>
            </a:r>
            <a:b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детском саду функционируют:</a:t>
            </a:r>
            <a:b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групп, из них 10 групп для детей от 1,5 до 3 лет; 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группы компенсирующего вида (РАС, ТНР, логопедическая группа).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В детском саду создана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полилингвальная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образовательная среда (русский, татарский, английский): имеются 2 группы.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«Байгыш» является базовым детским садом для: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- МБДОУ «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Семиозерский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«Айгуль»;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- МБДОУ «Высокогорский детский сад «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Шаян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b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4A98CC08-AEC2-4E8F-8F52-0F5C6372DB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285151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D1545E6-EB3C-4478-A661-A2CA963F12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  <a:solidFill>
            <a:schemeClr val="tx2">
              <a:lumMod val="60000"/>
              <a:lumOff val="40000"/>
              <a:alpha val="40000"/>
            </a:schemeClr>
          </a:solidFill>
        </p:grpSpPr>
        <p:sp>
          <p:nvSpPr>
            <p:cNvPr id="47" name="Freeform 11">
              <a:extLst>
                <a:ext uri="{FF2B5EF4-FFF2-40B4-BE49-F238E27FC236}">
                  <a16:creationId xmlns:a16="http://schemas.microsoft.com/office/drawing/2014/main" id="{B2E5B960-0C5D-4F77-8E9F-9F3D883D83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8" name="Freeform 12">
              <a:extLst>
                <a:ext uri="{FF2B5EF4-FFF2-40B4-BE49-F238E27FC236}">
                  <a16:creationId xmlns:a16="http://schemas.microsoft.com/office/drawing/2014/main" id="{258E44FC-92AD-43A0-BB05-DB268C82D8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9" name="Freeform 13">
              <a:extLst>
                <a:ext uri="{FF2B5EF4-FFF2-40B4-BE49-F238E27FC236}">
                  <a16:creationId xmlns:a16="http://schemas.microsoft.com/office/drawing/2014/main" id="{C63D3083-A56C-4199-8DE0-63C8BE9EDF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0" name="Freeform 14">
              <a:extLst>
                <a:ext uri="{FF2B5EF4-FFF2-40B4-BE49-F238E27FC236}">
                  <a16:creationId xmlns:a16="http://schemas.microsoft.com/office/drawing/2014/main" id="{C7CD3581-635D-438F-A64F-68404E7AE0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1" name="Freeform 15">
              <a:extLst>
                <a:ext uri="{FF2B5EF4-FFF2-40B4-BE49-F238E27FC236}">
                  <a16:creationId xmlns:a16="http://schemas.microsoft.com/office/drawing/2014/main" id="{AD6904C0-211C-41A2-BDB8-3B07C90BBB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2" name="Freeform 16">
              <a:extLst>
                <a:ext uri="{FF2B5EF4-FFF2-40B4-BE49-F238E27FC236}">
                  <a16:creationId xmlns:a16="http://schemas.microsoft.com/office/drawing/2014/main" id="{B0837DA6-CAF9-4E78-A39E-6358EDE2B1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3" name="Freeform 17">
              <a:extLst>
                <a:ext uri="{FF2B5EF4-FFF2-40B4-BE49-F238E27FC236}">
                  <a16:creationId xmlns:a16="http://schemas.microsoft.com/office/drawing/2014/main" id="{0A99DD7D-3AB3-471E-842F-8AFEA09D07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4" name="Freeform 18">
              <a:extLst>
                <a:ext uri="{FF2B5EF4-FFF2-40B4-BE49-F238E27FC236}">
                  <a16:creationId xmlns:a16="http://schemas.microsoft.com/office/drawing/2014/main" id="{9C70B0D4-92FE-478F-86BD-93BA2C4DFC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5" name="Freeform 19">
              <a:extLst>
                <a:ext uri="{FF2B5EF4-FFF2-40B4-BE49-F238E27FC236}">
                  <a16:creationId xmlns:a16="http://schemas.microsoft.com/office/drawing/2014/main" id="{C9156BE6-11D4-4696-9E3F-C325BFAC81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6" name="Freeform 20">
              <a:extLst>
                <a:ext uri="{FF2B5EF4-FFF2-40B4-BE49-F238E27FC236}">
                  <a16:creationId xmlns:a16="http://schemas.microsoft.com/office/drawing/2014/main" id="{4E667226-1D20-4A9D-BBE3-AC17EA436F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7" name="Freeform 21">
              <a:extLst>
                <a:ext uri="{FF2B5EF4-FFF2-40B4-BE49-F238E27FC236}">
                  <a16:creationId xmlns:a16="http://schemas.microsoft.com/office/drawing/2014/main" id="{2F87E3B6-5202-4434-9B26-42B46774F3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8" name="Freeform 22">
              <a:extLst>
                <a:ext uri="{FF2B5EF4-FFF2-40B4-BE49-F238E27FC236}">
                  <a16:creationId xmlns:a16="http://schemas.microsoft.com/office/drawing/2014/main" id="{AEA5E85F-F1F4-40E4-A62C-95324F6749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grpSp>
        <p:nvGrpSpPr>
          <p:cNvPr id="73" name="Group 59">
            <a:extLst>
              <a:ext uri="{FF2B5EF4-FFF2-40B4-BE49-F238E27FC236}">
                <a16:creationId xmlns:a16="http://schemas.microsoft.com/office/drawing/2014/main" id="{40A75861-F6C5-44A9-B161-B03701CBDE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  <a:solidFill>
            <a:schemeClr val="tx2">
              <a:lumMod val="75000"/>
              <a:alpha val="70000"/>
            </a:schemeClr>
          </a:solidFill>
        </p:grpSpPr>
        <p:sp>
          <p:nvSpPr>
            <p:cNvPr id="75" name="Freeform 27">
              <a:extLst>
                <a:ext uri="{FF2B5EF4-FFF2-40B4-BE49-F238E27FC236}">
                  <a16:creationId xmlns:a16="http://schemas.microsoft.com/office/drawing/2014/main" id="{72EE642D-4F69-47C0-99BA-CE43503573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76" name="Freeform 28">
              <a:extLst>
                <a:ext uri="{FF2B5EF4-FFF2-40B4-BE49-F238E27FC236}">
                  <a16:creationId xmlns:a16="http://schemas.microsoft.com/office/drawing/2014/main" id="{26178CE4-DA2D-46EA-AB8D-341C5AC563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77" name="Freeform 29">
              <a:extLst>
                <a:ext uri="{FF2B5EF4-FFF2-40B4-BE49-F238E27FC236}">
                  <a16:creationId xmlns:a16="http://schemas.microsoft.com/office/drawing/2014/main" id="{698E9F53-8381-4FA5-A510-846925D242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78" name="Freeform 30">
              <a:extLst>
                <a:ext uri="{FF2B5EF4-FFF2-40B4-BE49-F238E27FC236}">
                  <a16:creationId xmlns:a16="http://schemas.microsoft.com/office/drawing/2014/main" id="{B13CE284-F21E-411B-BB8E-9C03B853CE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79" name="Freeform 31">
              <a:extLst>
                <a:ext uri="{FF2B5EF4-FFF2-40B4-BE49-F238E27FC236}">
                  <a16:creationId xmlns:a16="http://schemas.microsoft.com/office/drawing/2014/main" id="{23DF4578-4703-437C-A797-2A2D0CEE5F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80" name="Freeform 32">
              <a:extLst>
                <a:ext uri="{FF2B5EF4-FFF2-40B4-BE49-F238E27FC236}">
                  <a16:creationId xmlns:a16="http://schemas.microsoft.com/office/drawing/2014/main" id="{F878F330-AF64-4F8F-88FD-A4A408D6D3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67" name="Freeform 33">
              <a:extLst>
                <a:ext uri="{FF2B5EF4-FFF2-40B4-BE49-F238E27FC236}">
                  <a16:creationId xmlns:a16="http://schemas.microsoft.com/office/drawing/2014/main" id="{AC9B00BF-4FB7-42FA-BBBD-7DB54ED3F0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68" name="Freeform 34">
              <a:extLst>
                <a:ext uri="{FF2B5EF4-FFF2-40B4-BE49-F238E27FC236}">
                  <a16:creationId xmlns:a16="http://schemas.microsoft.com/office/drawing/2014/main" id="{BD3D64CA-2AAD-4609-8DAA-3EAD4609A6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69" name="Freeform 35">
              <a:extLst>
                <a:ext uri="{FF2B5EF4-FFF2-40B4-BE49-F238E27FC236}">
                  <a16:creationId xmlns:a16="http://schemas.microsoft.com/office/drawing/2014/main" id="{C669E05A-8550-4E91-B29E-E1912228E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70" name="Freeform 36">
              <a:extLst>
                <a:ext uri="{FF2B5EF4-FFF2-40B4-BE49-F238E27FC236}">
                  <a16:creationId xmlns:a16="http://schemas.microsoft.com/office/drawing/2014/main" id="{F8C1FD53-1E8F-46CA-BC2D-FCEC4DAE0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71" name="Freeform 37">
              <a:extLst>
                <a:ext uri="{FF2B5EF4-FFF2-40B4-BE49-F238E27FC236}">
                  <a16:creationId xmlns:a16="http://schemas.microsoft.com/office/drawing/2014/main" id="{CC97A31F-CFDE-4EA3-98F1-13FDD16702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72" name="Freeform 38">
              <a:extLst>
                <a:ext uri="{FF2B5EF4-FFF2-40B4-BE49-F238E27FC236}">
                  <a16:creationId xmlns:a16="http://schemas.microsoft.com/office/drawing/2014/main" id="{9E1540E7-E6C3-4907-B70A-B175683655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74" name="Freeform 11">
            <a:extLst>
              <a:ext uri="{FF2B5EF4-FFF2-40B4-BE49-F238E27FC236}">
                <a16:creationId xmlns:a16="http://schemas.microsoft.com/office/drawing/2014/main" id="{1310EFE2-B91D-47E7-B117-C2A802800A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411452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pic>
        <p:nvPicPr>
          <p:cNvPr id="86" name="Рисунок 85">
            <a:extLst>
              <a:ext uri="{FF2B5EF4-FFF2-40B4-BE49-F238E27FC236}">
                <a16:creationId xmlns:a16="http://schemas.microsoft.com/office/drawing/2014/main" id="{52406761-DB06-401E-9F93-E28CDA5B1D4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7943" y="161740"/>
            <a:ext cx="1097530" cy="11274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296617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630235" y="192506"/>
            <a:ext cx="8151055" cy="834189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b="1" spc="-1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="1" spc="-3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31494"/>
            <a:ext cx="8596668" cy="4710767"/>
          </a:xfrm>
        </p:spPr>
        <p:txBody>
          <a:bodyPr>
            <a:normAutofit/>
          </a:bodyPr>
          <a:lstStyle/>
          <a:p>
            <a:pPr marL="48895"/>
            <a:endParaRPr lang="ru-RU" sz="1400" i="1" spc="-5" dirty="0">
              <a:solidFill>
                <a:schemeClr val="accent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49666" y="1026695"/>
            <a:ext cx="9118333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целью создания партнерских отношений и укрепления доверия с семьями воспитанников педагоги используют язык открытой коммуникации и активно используют различные формы и методы сотрудничества с семьями: </a:t>
            </a:r>
          </a:p>
          <a:p>
            <a:pPr algn="just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Наглядно-информационные: </a:t>
            </a:r>
          </a:p>
          <a:p>
            <a:pPr algn="just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Сайт детского сада;</a:t>
            </a:r>
          </a:p>
          <a:p>
            <a:pPr algn="just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Анкетирование;</a:t>
            </a:r>
          </a:p>
          <a:p>
            <a:pPr algn="just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Информационные стенды в ДОУ и в группах;</a:t>
            </a:r>
          </a:p>
          <a:p>
            <a:pPr algn="just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Выставки детских работ, продуктов совместной деятельности;</a:t>
            </a:r>
          </a:p>
          <a:p>
            <a:pPr algn="just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Информирование о  теме проекта в группах;</a:t>
            </a:r>
          </a:p>
          <a:p>
            <a:pPr marL="285750" indent="-285750" algn="just">
              <a:buFontTx/>
              <a:buChar char="-"/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Книжка-памятка для родителей вновь поступающих детей. </a:t>
            </a:r>
          </a:p>
          <a:p>
            <a:pPr algn="just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Познавательные:</a:t>
            </a:r>
          </a:p>
          <a:p>
            <a:pPr algn="just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Беседы</a:t>
            </a:r>
          </a:p>
          <a:p>
            <a:pPr algn="just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Родительские собрания;</a:t>
            </a:r>
          </a:p>
          <a:p>
            <a:pPr algn="just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Индивидуальные консультации;</a:t>
            </a:r>
          </a:p>
          <a:p>
            <a:pPr algn="just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Мастер-классы родители - детям;</a:t>
            </a:r>
          </a:p>
          <a:p>
            <a:pPr algn="just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Открытые образовательные мероприятия;</a:t>
            </a:r>
          </a:p>
          <a:p>
            <a:pPr marL="285750" indent="-285750" algn="just">
              <a:buFontTx/>
              <a:buChar char="-"/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мероприятия, проекты, акции </a:t>
            </a:r>
          </a:p>
          <a:p>
            <a:pPr algn="just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Досуговые:</a:t>
            </a:r>
          </a:p>
          <a:p>
            <a:pPr marL="285750" indent="-285750" algn="just">
              <a:buFontTx/>
              <a:buChar char="-"/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Праздники;</a:t>
            </a:r>
          </a:p>
          <a:p>
            <a:pPr marL="285750" indent="-285750" algn="just">
              <a:buFontTx/>
              <a:buChar char="-"/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досуги и развлечения;</a:t>
            </a:r>
          </a:p>
          <a:p>
            <a:pPr marL="285750" indent="-285750" algn="just">
              <a:buFontTx/>
              <a:buChar char="-"/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Акции;</a:t>
            </a:r>
          </a:p>
          <a:p>
            <a:pPr marL="285750" indent="-285750" algn="just">
              <a:buFontTx/>
              <a:buChar char="-"/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родителей в  конкурсах, выставках, проектах.</a:t>
            </a:r>
          </a:p>
          <a:p>
            <a:pPr marL="285750" indent="-285750" algn="just">
              <a:buFontTx/>
              <a:buChar char="-"/>
            </a:pP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61B1344-CE43-46E7-BA1C-1F51D09826A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7671" y="204036"/>
            <a:ext cx="1097530" cy="11274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93331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920756" y="1374006"/>
            <a:ext cx="10271244" cy="4109988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МБДОУ «Высокогорский детский сад «Байгыш» </a:t>
            </a:r>
            <a:r>
              <a:rPr lang="ru-RU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основным  нормативным документом, регламентирующим содержание и организацию образовательной деятельности  нашего учреждения. </a:t>
            </a:r>
            <a:br>
              <a:rPr lang="ru-RU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Программа обеспечивает разностороннее развитие детей в возрасте от 1,5 до 7 лет с учетом их возрастных и индивидуальных особенностей. </a:t>
            </a:r>
            <a:br>
              <a:rPr lang="ru-RU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Направлена на формирование общей культуры, развитие физических, интеллектуальных, нравственных, эстетических и личностных качеств, формирование предпосылок учебной деятельности, сохранение и укрепление здоровья детей дошкольного возраста.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ADE42A8-41D4-4874-A703-EC0EBFAE937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420" y="246548"/>
            <a:ext cx="1097530" cy="11274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0450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13869" y="1070502"/>
            <a:ext cx="9930995" cy="6180036"/>
          </a:xfrm>
        </p:spPr>
        <p:txBody>
          <a:bodyPr>
            <a:normAutofit fontScale="90000"/>
          </a:bodyPr>
          <a:lstStyle/>
          <a:p>
            <a:pPr marL="12700" marR="5080" lvl="0" indent="457200" defTabSz="914400">
              <a:lnSpc>
                <a:spcPct val="110000"/>
              </a:lnSpc>
              <a:spcBef>
                <a:spcPts val="100"/>
              </a:spcBef>
            </a:pP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  <a:t>Программа состоит из 2–х частей: </a:t>
            </a:r>
            <a:br>
              <a:rPr lang="ru-RU" sz="18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</a:b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  <a:t>обязательной, 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  <a:t>которая составляет не менее 60% от ее общего объема </a:t>
            </a:r>
            <a:b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</a:b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  <a:t>и 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  <a:t>части, формируемую участниками образовательных отношений 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  <a:t>– не более 40% от ее общего объема. Обе части являются взаимодополняющими и необходимыми с точки зрения реализации требований Федерального государственного образовательного стандарта дошкольного образования. </a:t>
            </a:r>
            <a:b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</a:b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  <a:t>      В Программе учтены концептуальные положения используемой в учреждении инновационной</a:t>
            </a:r>
            <a:b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</a:b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  <a:t>программы дошкольного образования «От рождения до школы» под редакцией Н. Е. </a:t>
            </a:r>
            <a:r>
              <a:rPr lang="ru-RU" sz="1800" dirty="0" err="1"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  <a:t>Вераксы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  <a:t>, Т. С. Комаровой, Э. М. Дорофеевой.  </a:t>
            </a:r>
            <a:b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</a:b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  <a:t>      Часть программы, формируемая участниками образовательных отношений, составлена с учётом образовательных потребностей, интересов и мотивов детей, членов их семей и педагогов; расширяет и углубляет содержание образовательных областей обязательной части программы с учетом парциальных программ и педагогических технологий: </a:t>
            </a:r>
            <a:b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</a:b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  <a:t>-УМК «Говорим по-татарски», Зарипова З.М., </a:t>
            </a:r>
            <a:r>
              <a:rPr lang="ru-RU" sz="1800" dirty="0" err="1"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  <a:t>Кидрячева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  <a:t> Р.Г., Исаева Р.С.;                                            </a:t>
            </a:r>
            <a:b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</a:b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  <a:t>- УМК «Туган </a:t>
            </a:r>
            <a:r>
              <a:rPr lang="ru-RU" sz="1800" dirty="0" err="1"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  <a:t>телдə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  <a:t> </a:t>
            </a:r>
            <a:r>
              <a:rPr lang="ru-RU" sz="1800" dirty="0" err="1"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  <a:t>сөйлəшəбез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  <a:t>» - «Говорим на родном языке», </a:t>
            </a:r>
            <a:r>
              <a:rPr lang="ru-RU" sz="1800" dirty="0" err="1"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  <a:t>Хазратова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  <a:t> Ф.В., Зарипова З.М.</a:t>
            </a:r>
            <a:b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</a:b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  <a:t>-Региональная образовательная программа дошкольного образования», Р.К. </a:t>
            </a:r>
            <a:r>
              <a:rPr lang="ru-RU" sz="1800" dirty="0" err="1"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  <a:t>Шаехова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  <a:t>;</a:t>
            </a:r>
            <a:b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</a:b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  <a:t>- Программа по музыкальному воспитанию детей дошкольного возраста «Ладушки», Каплунова И., </a:t>
            </a:r>
            <a:r>
              <a:rPr lang="ru-RU" sz="1800" dirty="0" err="1"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  <a:t>Новоскольцева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  <a:t> И.;</a:t>
            </a:r>
            <a:b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</a:b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  <a:t>- Программа обучения английскому языку детей дошкольного возраста «</a:t>
            </a:r>
            <a:r>
              <a:rPr lang="ru-RU" sz="1800" dirty="0" err="1"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  <a:t>Little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  <a:t> </a:t>
            </a:r>
            <a:r>
              <a:rPr lang="ru-RU" sz="1800" dirty="0" err="1"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  <a:t>by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  <a:t> </a:t>
            </a:r>
            <a:r>
              <a:rPr lang="ru-RU" sz="1800" dirty="0" err="1"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  <a:t>Little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  <a:t>», Протасова Е. Ю., Родина Н. М.</a:t>
            </a:r>
            <a:b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</a:br>
            <a:endParaRPr lang="ru-RU" sz="1800" u="sng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3F277F5-EAEB-4240-B180-455833068DA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251" y="233510"/>
            <a:ext cx="1097530" cy="11274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56261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3030214-227F-42DB-9282-BBA6AF8D9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65429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98035" y="820040"/>
            <a:ext cx="3758717" cy="485134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программы: позитивная социализация и всестороннее развитие ребенка раннего и дошкольного возраста в соответствующих его возрасту детских видах деятельности</a:t>
            </a: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0D7A9289-BAD1-4A78-979F-A655C886D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1149203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164865" y="482355"/>
            <a:ext cx="6224244" cy="5697063"/>
          </a:xfrm>
        </p:spPr>
        <p:txBody>
          <a:bodyPr>
            <a:normAutofit fontScale="92500" lnSpcReduction="10000"/>
          </a:bodyPr>
          <a:lstStyle/>
          <a:p>
            <a:pPr marL="12700" lvl="0" indent="0" defTabSz="914400">
              <a:lnSpc>
                <a:spcPct val="90000"/>
              </a:lnSpc>
              <a:spcBef>
                <a:spcPts val="100"/>
              </a:spcBef>
              <a:buClrTx/>
              <a:buSzTx/>
              <a:buNone/>
            </a:pPr>
            <a:endParaRPr lang="ru-RU" sz="1100" b="1" spc="-10" dirty="0">
              <a:latin typeface="Times New Roman"/>
              <a:cs typeface="Times New Roman"/>
            </a:endParaRPr>
          </a:p>
          <a:p>
            <a:pPr marL="12700" lvl="0" indent="0" defTabSz="914400">
              <a:lnSpc>
                <a:spcPct val="90000"/>
              </a:lnSpc>
              <a:spcBef>
                <a:spcPts val="100"/>
              </a:spcBef>
              <a:buClrTx/>
              <a:buSzTx/>
              <a:buNone/>
            </a:pPr>
            <a:r>
              <a:rPr lang="ru-RU" sz="1500" b="1" spc="-10" dirty="0">
                <a:latin typeface="Times New Roman"/>
                <a:cs typeface="Times New Roman"/>
              </a:rPr>
              <a:t>Задачи:</a:t>
            </a:r>
            <a:endParaRPr lang="ru-RU" sz="1500" dirty="0">
              <a:latin typeface="Times New Roman"/>
              <a:cs typeface="Times New Roman"/>
            </a:endParaRPr>
          </a:p>
          <a:p>
            <a:pPr marL="12700" lvl="0" indent="0" defTabSz="914400">
              <a:lnSpc>
                <a:spcPct val="90000"/>
              </a:lnSpc>
              <a:spcBef>
                <a:spcPts val="0"/>
              </a:spcBef>
              <a:buClrTx/>
              <a:buSzTx/>
              <a:buFontTx/>
              <a:buChar char="•"/>
              <a:tabLst>
                <a:tab pos="102870" algn="l"/>
              </a:tabLst>
            </a:pPr>
            <a:r>
              <a:rPr lang="ru-RU" sz="1500" spc="-5" dirty="0">
                <a:latin typeface="Times New Roman"/>
                <a:cs typeface="Times New Roman"/>
              </a:rPr>
              <a:t>охрана </a:t>
            </a:r>
            <a:r>
              <a:rPr lang="ru-RU" sz="1500" dirty="0">
                <a:latin typeface="Times New Roman"/>
                <a:cs typeface="Times New Roman"/>
              </a:rPr>
              <a:t>и </a:t>
            </a:r>
            <a:r>
              <a:rPr lang="ru-RU" sz="1500" spc="-10" dirty="0">
                <a:latin typeface="Times New Roman"/>
                <a:cs typeface="Times New Roman"/>
              </a:rPr>
              <a:t>укрепление физического </a:t>
            </a:r>
            <a:r>
              <a:rPr lang="ru-RU" sz="1500" dirty="0">
                <a:latin typeface="Times New Roman"/>
                <a:cs typeface="Times New Roman"/>
              </a:rPr>
              <a:t>и </a:t>
            </a:r>
            <a:r>
              <a:rPr lang="ru-RU" sz="1500" spc="-10" dirty="0">
                <a:latin typeface="Times New Roman"/>
                <a:cs typeface="Times New Roman"/>
              </a:rPr>
              <a:t>психического </a:t>
            </a:r>
            <a:r>
              <a:rPr lang="ru-RU" sz="1500" spc="-5" dirty="0">
                <a:latin typeface="Times New Roman"/>
                <a:cs typeface="Times New Roman"/>
              </a:rPr>
              <a:t>здоровья детей, </a:t>
            </a:r>
            <a:r>
              <a:rPr lang="ru-RU" sz="1500" dirty="0">
                <a:latin typeface="Times New Roman"/>
                <a:cs typeface="Times New Roman"/>
              </a:rPr>
              <a:t>в </a:t>
            </a:r>
            <a:r>
              <a:rPr lang="ru-RU" sz="1500" spc="-15" dirty="0">
                <a:latin typeface="Times New Roman"/>
                <a:cs typeface="Times New Roman"/>
              </a:rPr>
              <a:t>том </a:t>
            </a:r>
            <a:r>
              <a:rPr lang="ru-RU" sz="1500" spc="-5" dirty="0">
                <a:latin typeface="Times New Roman"/>
                <a:cs typeface="Times New Roman"/>
              </a:rPr>
              <a:t>числе </a:t>
            </a:r>
            <a:r>
              <a:rPr lang="ru-RU" sz="1500" dirty="0">
                <a:latin typeface="Times New Roman"/>
                <a:cs typeface="Times New Roman"/>
              </a:rPr>
              <a:t>их </a:t>
            </a:r>
            <a:r>
              <a:rPr lang="ru-RU" sz="1500" spc="-5" dirty="0">
                <a:latin typeface="Times New Roman"/>
                <a:cs typeface="Times New Roman"/>
              </a:rPr>
              <a:t>эмоционального</a:t>
            </a:r>
            <a:r>
              <a:rPr lang="ru-RU" sz="1500" spc="75" dirty="0">
                <a:latin typeface="Times New Roman"/>
                <a:cs typeface="Times New Roman"/>
              </a:rPr>
              <a:t> </a:t>
            </a:r>
            <a:r>
              <a:rPr lang="ru-RU" sz="1500" spc="-10" dirty="0">
                <a:latin typeface="Times New Roman"/>
                <a:cs typeface="Times New Roman"/>
              </a:rPr>
              <a:t>благополучия;</a:t>
            </a:r>
            <a:endParaRPr lang="ru-RU" sz="1500" dirty="0">
              <a:latin typeface="Times New Roman"/>
              <a:cs typeface="Times New Roman"/>
            </a:endParaRPr>
          </a:p>
          <a:p>
            <a:pPr marL="12700" marR="6985" lvl="0" indent="0" defTabSz="914400">
              <a:lnSpc>
                <a:spcPct val="90000"/>
              </a:lnSpc>
              <a:spcBef>
                <a:spcPts val="0"/>
              </a:spcBef>
              <a:buClrTx/>
              <a:buSzTx/>
              <a:buFontTx/>
              <a:buChar char="•"/>
              <a:tabLst>
                <a:tab pos="104139" algn="l"/>
              </a:tabLst>
            </a:pPr>
            <a:r>
              <a:rPr lang="ru-RU" sz="1500" spc="-5" dirty="0">
                <a:latin typeface="Times New Roman"/>
                <a:cs typeface="Times New Roman"/>
              </a:rPr>
              <a:t>обеспечение равных </a:t>
            </a:r>
            <a:r>
              <a:rPr lang="ru-RU" sz="1500" spc="-10" dirty="0">
                <a:latin typeface="Times New Roman"/>
                <a:cs typeface="Times New Roman"/>
              </a:rPr>
              <a:t>возможностей </a:t>
            </a:r>
            <a:r>
              <a:rPr lang="ru-RU" sz="1500" dirty="0">
                <a:latin typeface="Times New Roman"/>
                <a:cs typeface="Times New Roman"/>
              </a:rPr>
              <a:t>для </a:t>
            </a:r>
            <a:r>
              <a:rPr lang="ru-RU" sz="1500" spc="-10" dirty="0">
                <a:latin typeface="Times New Roman"/>
                <a:cs typeface="Times New Roman"/>
              </a:rPr>
              <a:t>полноценного </a:t>
            </a:r>
            <a:r>
              <a:rPr lang="ru-RU" sz="1500" spc="-5" dirty="0">
                <a:latin typeface="Times New Roman"/>
                <a:cs typeface="Times New Roman"/>
              </a:rPr>
              <a:t>развития </a:t>
            </a:r>
            <a:r>
              <a:rPr lang="ru-RU" sz="1500" spc="-10" dirty="0">
                <a:latin typeface="Times New Roman"/>
                <a:cs typeface="Times New Roman"/>
              </a:rPr>
              <a:t>каждого </a:t>
            </a:r>
            <a:r>
              <a:rPr lang="ru-RU" sz="1500" spc="-5" dirty="0">
                <a:latin typeface="Times New Roman"/>
                <a:cs typeface="Times New Roman"/>
              </a:rPr>
              <a:t>ребёнка </a:t>
            </a:r>
            <a:r>
              <a:rPr lang="ru-RU" sz="1500" dirty="0">
                <a:latin typeface="Times New Roman"/>
                <a:cs typeface="Times New Roman"/>
              </a:rPr>
              <a:t>в </a:t>
            </a:r>
            <a:r>
              <a:rPr lang="ru-RU" sz="1500" spc="-10" dirty="0">
                <a:latin typeface="Times New Roman"/>
                <a:cs typeface="Times New Roman"/>
              </a:rPr>
              <a:t>период </a:t>
            </a:r>
            <a:r>
              <a:rPr lang="ru-RU" sz="1500" spc="-15" dirty="0">
                <a:latin typeface="Times New Roman"/>
                <a:cs typeface="Times New Roman"/>
              </a:rPr>
              <a:t>дошкольного </a:t>
            </a:r>
            <a:r>
              <a:rPr lang="ru-RU" sz="1500" spc="-5" dirty="0">
                <a:latin typeface="Times New Roman"/>
                <a:cs typeface="Times New Roman"/>
              </a:rPr>
              <a:t>детства  независимо </a:t>
            </a:r>
            <a:r>
              <a:rPr lang="ru-RU" sz="1500" spc="-10" dirty="0">
                <a:latin typeface="Times New Roman"/>
                <a:cs typeface="Times New Roman"/>
              </a:rPr>
              <a:t>от </a:t>
            </a:r>
            <a:r>
              <a:rPr lang="ru-RU" sz="1500" dirty="0">
                <a:latin typeface="Times New Roman"/>
                <a:cs typeface="Times New Roman"/>
              </a:rPr>
              <a:t>места </a:t>
            </a:r>
            <a:r>
              <a:rPr lang="ru-RU" sz="1500" spc="-10" dirty="0">
                <a:latin typeface="Times New Roman"/>
                <a:cs typeface="Times New Roman"/>
              </a:rPr>
              <a:t>проживания, </a:t>
            </a:r>
            <a:r>
              <a:rPr lang="ru-RU" sz="1500" spc="-5" dirty="0">
                <a:latin typeface="Times New Roman"/>
                <a:cs typeface="Times New Roman"/>
              </a:rPr>
              <a:t>пола, нации, языка, социального </a:t>
            </a:r>
            <a:r>
              <a:rPr lang="ru-RU" sz="1500" spc="-10" dirty="0">
                <a:latin typeface="Times New Roman"/>
                <a:cs typeface="Times New Roman"/>
              </a:rPr>
              <a:t>статуса, психофизиологических </a:t>
            </a:r>
            <a:r>
              <a:rPr lang="ru-RU" sz="1500" dirty="0">
                <a:latin typeface="Times New Roman"/>
                <a:cs typeface="Times New Roman"/>
              </a:rPr>
              <a:t>и </a:t>
            </a:r>
            <a:r>
              <a:rPr lang="ru-RU" sz="1500" spc="-10" dirty="0">
                <a:latin typeface="Times New Roman"/>
                <a:cs typeface="Times New Roman"/>
              </a:rPr>
              <a:t>других  </a:t>
            </a:r>
            <a:r>
              <a:rPr lang="ru-RU" sz="1500" spc="-5" dirty="0">
                <a:latin typeface="Times New Roman"/>
                <a:cs typeface="Times New Roman"/>
              </a:rPr>
              <a:t>особенностей (в </a:t>
            </a:r>
            <a:r>
              <a:rPr lang="ru-RU" sz="1500" spc="-15" dirty="0">
                <a:latin typeface="Times New Roman"/>
                <a:cs typeface="Times New Roman"/>
              </a:rPr>
              <a:t>том </a:t>
            </a:r>
            <a:r>
              <a:rPr lang="ru-RU" sz="1500" spc="-5" dirty="0">
                <a:latin typeface="Times New Roman"/>
                <a:cs typeface="Times New Roman"/>
              </a:rPr>
              <a:t>числе ограниченных возможностей</a:t>
            </a:r>
            <a:r>
              <a:rPr lang="ru-RU" sz="1500" spc="25" dirty="0">
                <a:latin typeface="Times New Roman"/>
                <a:cs typeface="Times New Roman"/>
              </a:rPr>
              <a:t> </a:t>
            </a:r>
            <a:r>
              <a:rPr lang="ru-RU" sz="1500" spc="-5" dirty="0">
                <a:latin typeface="Times New Roman"/>
                <a:cs typeface="Times New Roman"/>
              </a:rPr>
              <a:t>здоровья);</a:t>
            </a:r>
            <a:endParaRPr lang="ru-RU" sz="1500" dirty="0">
              <a:latin typeface="Times New Roman"/>
              <a:cs typeface="Times New Roman"/>
            </a:endParaRPr>
          </a:p>
          <a:p>
            <a:pPr marL="12700" marR="5715" lvl="0" indent="0" defTabSz="914400">
              <a:lnSpc>
                <a:spcPct val="90000"/>
              </a:lnSpc>
              <a:spcBef>
                <a:spcPts val="0"/>
              </a:spcBef>
              <a:buClrTx/>
              <a:buSzTx/>
              <a:buFontTx/>
              <a:buChar char="•"/>
              <a:tabLst>
                <a:tab pos="104139" algn="l"/>
              </a:tabLst>
            </a:pPr>
            <a:r>
              <a:rPr lang="ru-RU" sz="1500" spc="-5" dirty="0">
                <a:latin typeface="Times New Roman"/>
                <a:cs typeface="Times New Roman"/>
              </a:rPr>
              <a:t>обеспечение преемственности целей, </a:t>
            </a:r>
            <a:r>
              <a:rPr lang="ru-RU" sz="1500" spc="-15" dirty="0">
                <a:latin typeface="Times New Roman"/>
                <a:cs typeface="Times New Roman"/>
              </a:rPr>
              <a:t>задач </a:t>
            </a:r>
            <a:r>
              <a:rPr lang="ru-RU" sz="1500" dirty="0">
                <a:latin typeface="Times New Roman"/>
                <a:cs typeface="Times New Roman"/>
              </a:rPr>
              <a:t>и </a:t>
            </a:r>
            <a:r>
              <a:rPr lang="ru-RU" sz="1500" spc="-5" dirty="0">
                <a:latin typeface="Times New Roman"/>
                <a:cs typeface="Times New Roman"/>
              </a:rPr>
              <a:t>содержания образования, </a:t>
            </a:r>
            <a:r>
              <a:rPr lang="ru-RU" sz="1500" spc="-10" dirty="0">
                <a:latin typeface="Times New Roman"/>
                <a:cs typeface="Times New Roman"/>
              </a:rPr>
              <a:t>реализуемых </a:t>
            </a:r>
            <a:r>
              <a:rPr lang="ru-RU" sz="1500" dirty="0">
                <a:latin typeface="Times New Roman"/>
                <a:cs typeface="Times New Roman"/>
              </a:rPr>
              <a:t>в </a:t>
            </a:r>
            <a:r>
              <a:rPr lang="ru-RU" sz="1500" spc="-5" dirty="0">
                <a:latin typeface="Times New Roman"/>
                <a:cs typeface="Times New Roman"/>
              </a:rPr>
              <a:t>рамках </a:t>
            </a:r>
            <a:r>
              <a:rPr lang="ru-RU" sz="1500" spc="-10" dirty="0">
                <a:latin typeface="Times New Roman"/>
                <a:cs typeface="Times New Roman"/>
              </a:rPr>
              <a:t>образовательных  </a:t>
            </a:r>
            <a:r>
              <a:rPr lang="ru-RU" sz="1500" spc="-5" dirty="0">
                <a:latin typeface="Times New Roman"/>
                <a:cs typeface="Times New Roman"/>
              </a:rPr>
              <a:t>программ различных уровней </a:t>
            </a:r>
            <a:r>
              <a:rPr lang="ru-RU" sz="1500" dirty="0">
                <a:latin typeface="Times New Roman"/>
                <a:cs typeface="Times New Roman"/>
              </a:rPr>
              <a:t>(далее – </a:t>
            </a:r>
            <a:r>
              <a:rPr lang="ru-RU" sz="1500" spc="-5" dirty="0">
                <a:latin typeface="Times New Roman"/>
                <a:cs typeface="Times New Roman"/>
              </a:rPr>
              <a:t>преемственность </a:t>
            </a:r>
            <a:r>
              <a:rPr lang="ru-RU" sz="1500" dirty="0">
                <a:latin typeface="Times New Roman"/>
                <a:cs typeface="Times New Roman"/>
              </a:rPr>
              <a:t>основных </a:t>
            </a:r>
            <a:r>
              <a:rPr lang="ru-RU" sz="1500" spc="-5" dirty="0">
                <a:latin typeface="Times New Roman"/>
                <a:cs typeface="Times New Roman"/>
              </a:rPr>
              <a:t>образовательных программ </a:t>
            </a:r>
            <a:r>
              <a:rPr lang="ru-RU" sz="1500" spc="-15" dirty="0">
                <a:latin typeface="Times New Roman"/>
                <a:cs typeface="Times New Roman"/>
              </a:rPr>
              <a:t>дошкольного </a:t>
            </a:r>
            <a:r>
              <a:rPr lang="ru-RU" sz="1500" dirty="0">
                <a:latin typeface="Times New Roman"/>
                <a:cs typeface="Times New Roman"/>
              </a:rPr>
              <a:t>и  </a:t>
            </a:r>
            <a:r>
              <a:rPr lang="ru-RU" sz="1500" spc="-10" dirty="0">
                <a:latin typeface="Times New Roman"/>
                <a:cs typeface="Times New Roman"/>
              </a:rPr>
              <a:t>начального </a:t>
            </a:r>
            <a:r>
              <a:rPr lang="ru-RU" sz="1500" spc="-5" dirty="0">
                <a:latin typeface="Times New Roman"/>
                <a:cs typeface="Times New Roman"/>
              </a:rPr>
              <a:t>общего</a:t>
            </a:r>
            <a:r>
              <a:rPr lang="ru-RU" sz="1500" spc="-15" dirty="0">
                <a:latin typeface="Times New Roman"/>
                <a:cs typeface="Times New Roman"/>
              </a:rPr>
              <a:t> </a:t>
            </a:r>
            <a:r>
              <a:rPr lang="ru-RU" sz="1500" spc="-5" dirty="0">
                <a:latin typeface="Times New Roman"/>
                <a:cs typeface="Times New Roman"/>
              </a:rPr>
              <a:t>образования);</a:t>
            </a:r>
            <a:endParaRPr lang="ru-RU" sz="1500" dirty="0">
              <a:latin typeface="Times New Roman"/>
              <a:cs typeface="Times New Roman"/>
            </a:endParaRPr>
          </a:p>
          <a:p>
            <a:pPr marL="12700" marR="6985" lvl="0" indent="0" defTabSz="914400">
              <a:lnSpc>
                <a:spcPct val="90000"/>
              </a:lnSpc>
              <a:spcBef>
                <a:spcPts val="0"/>
              </a:spcBef>
              <a:buClrTx/>
              <a:buSzTx/>
              <a:buFontTx/>
              <a:buChar char="•"/>
              <a:tabLst>
                <a:tab pos="104139" algn="l"/>
              </a:tabLst>
            </a:pPr>
            <a:r>
              <a:rPr lang="ru-RU" sz="1500" spc="-5" dirty="0">
                <a:latin typeface="Times New Roman"/>
                <a:cs typeface="Times New Roman"/>
              </a:rPr>
              <a:t>создание </a:t>
            </a:r>
            <a:r>
              <a:rPr lang="ru-RU" sz="1500" spc="-10" dirty="0">
                <a:latin typeface="Times New Roman"/>
                <a:cs typeface="Times New Roman"/>
              </a:rPr>
              <a:t>благоприятных условий </a:t>
            </a:r>
            <a:r>
              <a:rPr lang="ru-RU" sz="1500" spc="-5" dirty="0">
                <a:latin typeface="Times New Roman"/>
                <a:cs typeface="Times New Roman"/>
              </a:rPr>
              <a:t>развития детей </a:t>
            </a:r>
            <a:r>
              <a:rPr lang="ru-RU" sz="1500" dirty="0">
                <a:latin typeface="Times New Roman"/>
                <a:cs typeface="Times New Roman"/>
              </a:rPr>
              <a:t>в </a:t>
            </a:r>
            <a:r>
              <a:rPr lang="ru-RU" sz="1500" spc="-5" dirty="0">
                <a:latin typeface="Times New Roman"/>
                <a:cs typeface="Times New Roman"/>
              </a:rPr>
              <a:t>соответствии </a:t>
            </a:r>
            <a:r>
              <a:rPr lang="ru-RU" sz="1500" dirty="0">
                <a:latin typeface="Times New Roman"/>
                <a:cs typeface="Times New Roman"/>
              </a:rPr>
              <a:t>с их </a:t>
            </a:r>
            <a:r>
              <a:rPr lang="ru-RU" sz="1500" spc="-5" dirty="0">
                <a:latin typeface="Times New Roman"/>
                <a:cs typeface="Times New Roman"/>
              </a:rPr>
              <a:t>возрастными </a:t>
            </a:r>
            <a:r>
              <a:rPr lang="ru-RU" sz="1500" dirty="0">
                <a:latin typeface="Times New Roman"/>
                <a:cs typeface="Times New Roman"/>
              </a:rPr>
              <a:t>и </a:t>
            </a:r>
            <a:r>
              <a:rPr lang="ru-RU" sz="1500" spc="-10" dirty="0">
                <a:latin typeface="Times New Roman"/>
                <a:cs typeface="Times New Roman"/>
              </a:rPr>
              <a:t>индивидуальными  </a:t>
            </a:r>
            <a:r>
              <a:rPr lang="ru-RU" sz="1500" dirty="0">
                <a:latin typeface="Times New Roman"/>
                <a:cs typeface="Times New Roman"/>
              </a:rPr>
              <a:t>особенностями и </a:t>
            </a:r>
            <a:r>
              <a:rPr lang="ru-RU" sz="1500" spc="-5" dirty="0">
                <a:latin typeface="Times New Roman"/>
                <a:cs typeface="Times New Roman"/>
              </a:rPr>
              <a:t>склонностями, развитие </a:t>
            </a:r>
            <a:r>
              <a:rPr lang="ru-RU" sz="1500" dirty="0">
                <a:latin typeface="Times New Roman"/>
                <a:cs typeface="Times New Roman"/>
              </a:rPr>
              <a:t>способностей и </a:t>
            </a:r>
            <a:r>
              <a:rPr lang="ru-RU" sz="1500" spc="-10" dirty="0">
                <a:latin typeface="Times New Roman"/>
                <a:cs typeface="Times New Roman"/>
              </a:rPr>
              <a:t>творческого </a:t>
            </a:r>
            <a:r>
              <a:rPr lang="ru-RU" sz="1500" spc="-5" dirty="0">
                <a:latin typeface="Times New Roman"/>
                <a:cs typeface="Times New Roman"/>
              </a:rPr>
              <a:t>потенциала </a:t>
            </a:r>
            <a:r>
              <a:rPr lang="ru-RU" sz="1500" spc="-10" dirty="0">
                <a:latin typeface="Times New Roman"/>
                <a:cs typeface="Times New Roman"/>
              </a:rPr>
              <a:t>каждого </a:t>
            </a:r>
            <a:r>
              <a:rPr lang="ru-RU" sz="1500" spc="-5" dirty="0">
                <a:latin typeface="Times New Roman"/>
                <a:cs typeface="Times New Roman"/>
              </a:rPr>
              <a:t>ребёнка как </a:t>
            </a:r>
            <a:r>
              <a:rPr lang="ru-RU" sz="1500" spc="-10" dirty="0">
                <a:latin typeface="Times New Roman"/>
                <a:cs typeface="Times New Roman"/>
              </a:rPr>
              <a:t>субъекта  </a:t>
            </a:r>
            <a:r>
              <a:rPr lang="ru-RU" sz="1500" spc="-5" dirty="0">
                <a:latin typeface="Times New Roman"/>
                <a:cs typeface="Times New Roman"/>
              </a:rPr>
              <a:t>отношений </a:t>
            </a:r>
            <a:r>
              <a:rPr lang="ru-RU" sz="1500" dirty="0">
                <a:latin typeface="Times New Roman"/>
                <a:cs typeface="Times New Roman"/>
              </a:rPr>
              <a:t>с </a:t>
            </a:r>
            <a:r>
              <a:rPr lang="ru-RU" sz="1500" spc="-5" dirty="0">
                <a:latin typeface="Times New Roman"/>
                <a:cs typeface="Times New Roman"/>
              </a:rPr>
              <a:t>самим собой, </a:t>
            </a:r>
            <a:r>
              <a:rPr lang="ru-RU" sz="1500" spc="-10" dirty="0">
                <a:latin typeface="Times New Roman"/>
                <a:cs typeface="Times New Roman"/>
              </a:rPr>
              <a:t>другими </a:t>
            </a:r>
            <a:r>
              <a:rPr lang="ru-RU" sz="1500" spc="-5" dirty="0">
                <a:latin typeface="Times New Roman"/>
                <a:cs typeface="Times New Roman"/>
              </a:rPr>
              <a:t>детьми, взрослыми </a:t>
            </a:r>
            <a:r>
              <a:rPr lang="ru-RU" sz="1500" dirty="0">
                <a:latin typeface="Times New Roman"/>
                <a:cs typeface="Times New Roman"/>
              </a:rPr>
              <a:t>и</a:t>
            </a:r>
            <a:r>
              <a:rPr lang="ru-RU" sz="1500" spc="55" dirty="0">
                <a:latin typeface="Times New Roman"/>
                <a:cs typeface="Times New Roman"/>
              </a:rPr>
              <a:t> </a:t>
            </a:r>
            <a:r>
              <a:rPr lang="ru-RU" sz="1500" spc="-10" dirty="0">
                <a:latin typeface="Times New Roman"/>
                <a:cs typeface="Times New Roman"/>
              </a:rPr>
              <a:t>миром;</a:t>
            </a:r>
            <a:endParaRPr lang="ru-RU" sz="1500" dirty="0">
              <a:latin typeface="Times New Roman"/>
              <a:cs typeface="Times New Roman"/>
            </a:endParaRPr>
          </a:p>
          <a:p>
            <a:pPr marL="12700" marR="5080" lvl="0" indent="0" defTabSz="914400">
              <a:lnSpc>
                <a:spcPct val="90000"/>
              </a:lnSpc>
              <a:spcBef>
                <a:spcPts val="5"/>
              </a:spcBef>
              <a:buClrTx/>
              <a:buSzTx/>
              <a:buFontTx/>
              <a:buChar char="•"/>
              <a:tabLst>
                <a:tab pos="104139" algn="l"/>
              </a:tabLst>
            </a:pPr>
            <a:r>
              <a:rPr lang="ru-RU" sz="1500" spc="-10" dirty="0">
                <a:latin typeface="Times New Roman"/>
                <a:cs typeface="Times New Roman"/>
              </a:rPr>
              <a:t>объединение обучения </a:t>
            </a:r>
            <a:r>
              <a:rPr lang="ru-RU" sz="1500" dirty="0">
                <a:latin typeface="Times New Roman"/>
                <a:cs typeface="Times New Roman"/>
              </a:rPr>
              <a:t>и </a:t>
            </a:r>
            <a:r>
              <a:rPr lang="ru-RU" sz="1500" spc="-5" dirty="0">
                <a:latin typeface="Times New Roman"/>
                <a:cs typeface="Times New Roman"/>
              </a:rPr>
              <a:t>воспитания </a:t>
            </a:r>
            <a:r>
              <a:rPr lang="ru-RU" sz="1500" dirty="0">
                <a:latin typeface="Times New Roman"/>
                <a:cs typeface="Times New Roman"/>
              </a:rPr>
              <a:t>в целостный </a:t>
            </a:r>
            <a:r>
              <a:rPr lang="ru-RU" sz="1500" spc="-10" dirty="0">
                <a:latin typeface="Times New Roman"/>
                <a:cs typeface="Times New Roman"/>
              </a:rPr>
              <a:t>образовательный </a:t>
            </a:r>
            <a:r>
              <a:rPr lang="ru-RU" sz="1500" dirty="0">
                <a:latin typeface="Times New Roman"/>
                <a:cs typeface="Times New Roman"/>
              </a:rPr>
              <a:t>процесс на основе </a:t>
            </a:r>
            <a:r>
              <a:rPr lang="ru-RU" sz="1500" spc="-10" dirty="0">
                <a:latin typeface="Times New Roman"/>
                <a:cs typeface="Times New Roman"/>
              </a:rPr>
              <a:t>духовно-нравственных </a:t>
            </a:r>
            <a:r>
              <a:rPr lang="ru-RU" sz="1500" dirty="0">
                <a:latin typeface="Times New Roman"/>
                <a:cs typeface="Times New Roman"/>
              </a:rPr>
              <a:t>и  </a:t>
            </a:r>
            <a:r>
              <a:rPr lang="ru-RU" sz="1500" spc="-15" dirty="0">
                <a:latin typeface="Times New Roman"/>
                <a:cs typeface="Times New Roman"/>
              </a:rPr>
              <a:t>социокультурных </a:t>
            </a:r>
            <a:r>
              <a:rPr lang="ru-RU" sz="1500" spc="-5" dirty="0">
                <a:latin typeface="Times New Roman"/>
                <a:cs typeface="Times New Roman"/>
              </a:rPr>
              <a:t>ценностей </a:t>
            </a:r>
            <a:r>
              <a:rPr lang="ru-RU" sz="1500" dirty="0">
                <a:latin typeface="Times New Roman"/>
                <a:cs typeface="Times New Roman"/>
              </a:rPr>
              <a:t>и </a:t>
            </a:r>
            <a:r>
              <a:rPr lang="ru-RU" sz="1500" spc="-5" dirty="0">
                <a:latin typeface="Times New Roman"/>
                <a:cs typeface="Times New Roman"/>
              </a:rPr>
              <a:t>принятых </a:t>
            </a:r>
            <a:r>
              <a:rPr lang="ru-RU" sz="1500" dirty="0">
                <a:latin typeface="Times New Roman"/>
                <a:cs typeface="Times New Roman"/>
              </a:rPr>
              <a:t>в обществе </a:t>
            </a:r>
            <a:r>
              <a:rPr lang="ru-RU" sz="1500" spc="-5" dirty="0">
                <a:latin typeface="Times New Roman"/>
                <a:cs typeface="Times New Roman"/>
              </a:rPr>
              <a:t>правил </a:t>
            </a:r>
            <a:r>
              <a:rPr lang="ru-RU" sz="1500" dirty="0">
                <a:latin typeface="Times New Roman"/>
                <a:cs typeface="Times New Roman"/>
              </a:rPr>
              <a:t>и </a:t>
            </a:r>
            <a:r>
              <a:rPr lang="ru-RU" sz="1500" spc="-10" dirty="0">
                <a:latin typeface="Times New Roman"/>
                <a:cs typeface="Times New Roman"/>
              </a:rPr>
              <a:t>норм </a:t>
            </a:r>
            <a:r>
              <a:rPr lang="ru-RU" sz="1500" spc="-5" dirty="0">
                <a:latin typeface="Times New Roman"/>
                <a:cs typeface="Times New Roman"/>
              </a:rPr>
              <a:t>поведения </a:t>
            </a:r>
            <a:r>
              <a:rPr lang="ru-RU" sz="1500" dirty="0">
                <a:latin typeface="Times New Roman"/>
                <a:cs typeface="Times New Roman"/>
              </a:rPr>
              <a:t>в интересах </a:t>
            </a:r>
            <a:r>
              <a:rPr lang="ru-RU" sz="1500" spc="-5" dirty="0">
                <a:latin typeface="Times New Roman"/>
                <a:cs typeface="Times New Roman"/>
              </a:rPr>
              <a:t>человека, семьи,  общества;</a:t>
            </a:r>
            <a:endParaRPr lang="ru-RU" sz="1500" dirty="0">
              <a:latin typeface="Times New Roman"/>
              <a:cs typeface="Times New Roman"/>
            </a:endParaRPr>
          </a:p>
          <a:p>
            <a:pPr marL="12700" marR="6985" lvl="0" indent="0" defTabSz="914400">
              <a:lnSpc>
                <a:spcPct val="90000"/>
              </a:lnSpc>
              <a:spcBef>
                <a:spcPts val="0"/>
              </a:spcBef>
              <a:buClrTx/>
              <a:buSzTx/>
              <a:buFontTx/>
              <a:buChar char="•"/>
              <a:tabLst>
                <a:tab pos="104139" algn="l"/>
              </a:tabLst>
            </a:pPr>
            <a:r>
              <a:rPr lang="ru-RU" sz="1500" spc="-5" dirty="0">
                <a:latin typeface="Times New Roman"/>
                <a:cs typeface="Times New Roman"/>
              </a:rPr>
              <a:t>формирование </a:t>
            </a:r>
            <a:r>
              <a:rPr lang="ru-RU" sz="1500" dirty="0">
                <a:latin typeface="Times New Roman"/>
                <a:cs typeface="Times New Roman"/>
              </a:rPr>
              <a:t>общей </a:t>
            </a:r>
            <a:r>
              <a:rPr lang="ru-RU" sz="1500" spc="-20" dirty="0">
                <a:latin typeface="Times New Roman"/>
                <a:cs typeface="Times New Roman"/>
              </a:rPr>
              <a:t>культуры </a:t>
            </a:r>
            <a:r>
              <a:rPr lang="ru-RU" sz="1500" dirty="0">
                <a:latin typeface="Times New Roman"/>
                <a:cs typeface="Times New Roman"/>
              </a:rPr>
              <a:t>личности </a:t>
            </a:r>
            <a:r>
              <a:rPr lang="ru-RU" sz="1500" spc="-5" dirty="0">
                <a:latin typeface="Times New Roman"/>
                <a:cs typeface="Times New Roman"/>
              </a:rPr>
              <a:t>детей, </a:t>
            </a:r>
            <a:r>
              <a:rPr lang="ru-RU" sz="1500" dirty="0">
                <a:latin typeface="Times New Roman"/>
                <a:cs typeface="Times New Roman"/>
              </a:rPr>
              <a:t>в </a:t>
            </a:r>
            <a:r>
              <a:rPr lang="ru-RU" sz="1500" spc="-15" dirty="0">
                <a:latin typeface="Times New Roman"/>
                <a:cs typeface="Times New Roman"/>
              </a:rPr>
              <a:t>том </a:t>
            </a:r>
            <a:r>
              <a:rPr lang="ru-RU" sz="1500" spc="-5" dirty="0">
                <a:latin typeface="Times New Roman"/>
                <a:cs typeface="Times New Roman"/>
              </a:rPr>
              <a:t>числе ценностей </a:t>
            </a:r>
            <a:r>
              <a:rPr lang="ru-RU" sz="1500" spc="-10" dirty="0">
                <a:latin typeface="Times New Roman"/>
                <a:cs typeface="Times New Roman"/>
              </a:rPr>
              <a:t>здорового </a:t>
            </a:r>
            <a:r>
              <a:rPr lang="ru-RU" sz="1500" spc="-5" dirty="0">
                <a:latin typeface="Times New Roman"/>
                <a:cs typeface="Times New Roman"/>
              </a:rPr>
              <a:t>образа жизни, развитие </a:t>
            </a:r>
            <a:r>
              <a:rPr lang="ru-RU" sz="1500" spc="-10" dirty="0">
                <a:latin typeface="Times New Roman"/>
                <a:cs typeface="Times New Roman"/>
              </a:rPr>
              <a:t>их  </a:t>
            </a:r>
            <a:r>
              <a:rPr lang="ru-RU" sz="1500" spc="-5" dirty="0">
                <a:latin typeface="Times New Roman"/>
                <a:cs typeface="Times New Roman"/>
              </a:rPr>
              <a:t>социальных, нравственных, </a:t>
            </a:r>
            <a:r>
              <a:rPr lang="ru-RU" sz="1500" dirty="0">
                <a:latin typeface="Times New Roman"/>
                <a:cs typeface="Times New Roman"/>
              </a:rPr>
              <a:t>эстетических, </a:t>
            </a:r>
            <a:r>
              <a:rPr lang="ru-RU" sz="1500" spc="-5" dirty="0">
                <a:latin typeface="Times New Roman"/>
                <a:cs typeface="Times New Roman"/>
              </a:rPr>
              <a:t>интеллектуальных, физических </a:t>
            </a:r>
            <a:r>
              <a:rPr lang="ru-RU" sz="1500" spc="-10" dirty="0">
                <a:latin typeface="Times New Roman"/>
                <a:cs typeface="Times New Roman"/>
              </a:rPr>
              <a:t>качеств, инициативности,  </a:t>
            </a:r>
            <a:r>
              <a:rPr lang="ru-RU" sz="1500" spc="-5" dirty="0">
                <a:latin typeface="Times New Roman"/>
                <a:cs typeface="Times New Roman"/>
              </a:rPr>
              <a:t>самостоятельности </a:t>
            </a:r>
            <a:r>
              <a:rPr lang="ru-RU" sz="1500" dirty="0">
                <a:latin typeface="Times New Roman"/>
                <a:cs typeface="Times New Roman"/>
              </a:rPr>
              <a:t>и </a:t>
            </a:r>
            <a:r>
              <a:rPr lang="ru-RU" sz="1500" spc="-5" dirty="0">
                <a:latin typeface="Times New Roman"/>
                <a:cs typeface="Times New Roman"/>
              </a:rPr>
              <a:t>ответственности ребёнка, формирование предпосылок </a:t>
            </a:r>
            <a:r>
              <a:rPr lang="ru-RU" sz="1500" spc="-10" dirty="0">
                <a:latin typeface="Times New Roman"/>
                <a:cs typeface="Times New Roman"/>
              </a:rPr>
              <a:t>учебной</a:t>
            </a:r>
            <a:r>
              <a:rPr lang="ru-RU" sz="1500" spc="125" dirty="0">
                <a:latin typeface="Times New Roman"/>
                <a:cs typeface="Times New Roman"/>
              </a:rPr>
              <a:t> </a:t>
            </a:r>
            <a:r>
              <a:rPr lang="ru-RU" sz="1500" dirty="0">
                <a:latin typeface="Times New Roman"/>
                <a:cs typeface="Times New Roman"/>
              </a:rPr>
              <a:t>деятельности;</a:t>
            </a:r>
          </a:p>
          <a:p>
            <a:pPr marL="12700" marR="7620" lvl="0" indent="0" defTabSz="914400">
              <a:lnSpc>
                <a:spcPct val="90000"/>
              </a:lnSpc>
              <a:spcBef>
                <a:spcPts val="0"/>
              </a:spcBef>
              <a:buClrTx/>
              <a:buSzTx/>
              <a:buFontTx/>
              <a:buChar char="•"/>
              <a:tabLst>
                <a:tab pos="104139" algn="l"/>
              </a:tabLst>
            </a:pPr>
            <a:r>
              <a:rPr lang="ru-RU" sz="1500" spc="-5" dirty="0">
                <a:latin typeface="Times New Roman"/>
                <a:cs typeface="Times New Roman"/>
              </a:rPr>
              <a:t>обеспечение </a:t>
            </a:r>
            <a:r>
              <a:rPr lang="ru-RU" sz="1500" spc="-10" dirty="0">
                <a:latin typeface="Times New Roman"/>
                <a:cs typeface="Times New Roman"/>
              </a:rPr>
              <a:t>вариативности </a:t>
            </a:r>
            <a:r>
              <a:rPr lang="ru-RU" sz="1500" dirty="0">
                <a:latin typeface="Times New Roman"/>
                <a:cs typeface="Times New Roman"/>
              </a:rPr>
              <a:t>и </a:t>
            </a:r>
            <a:r>
              <a:rPr lang="ru-RU" sz="1500" spc="-5" dirty="0">
                <a:latin typeface="Times New Roman"/>
                <a:cs typeface="Times New Roman"/>
              </a:rPr>
              <a:t>разнообразия </a:t>
            </a:r>
            <a:r>
              <a:rPr lang="ru-RU" sz="1500" spc="-10" dirty="0">
                <a:latin typeface="Times New Roman"/>
                <a:cs typeface="Times New Roman"/>
              </a:rPr>
              <a:t>содержания </a:t>
            </a:r>
            <a:r>
              <a:rPr lang="ru-RU" sz="1500" spc="-5" dirty="0">
                <a:latin typeface="Times New Roman"/>
                <a:cs typeface="Times New Roman"/>
              </a:rPr>
              <a:t>Программы организационных форм </a:t>
            </a:r>
            <a:r>
              <a:rPr lang="ru-RU" sz="1500" spc="-15" dirty="0">
                <a:latin typeface="Times New Roman"/>
                <a:cs typeface="Times New Roman"/>
              </a:rPr>
              <a:t>дошкольного  </a:t>
            </a:r>
            <a:r>
              <a:rPr lang="ru-RU" sz="1500" spc="-5" dirty="0">
                <a:latin typeface="Times New Roman"/>
                <a:cs typeface="Times New Roman"/>
              </a:rPr>
              <a:t>образования, </a:t>
            </a:r>
            <a:r>
              <a:rPr lang="ru-RU" sz="1500" spc="-10" dirty="0">
                <a:latin typeface="Times New Roman"/>
                <a:cs typeface="Times New Roman"/>
              </a:rPr>
              <a:t>возможности </a:t>
            </a:r>
            <a:r>
              <a:rPr lang="ru-RU" sz="1500" spc="-5" dirty="0">
                <a:latin typeface="Times New Roman"/>
                <a:cs typeface="Times New Roman"/>
              </a:rPr>
              <a:t>формирования Программ различной направленности </a:t>
            </a:r>
            <a:r>
              <a:rPr lang="ru-RU" sz="1500" dirty="0">
                <a:latin typeface="Times New Roman"/>
                <a:cs typeface="Times New Roman"/>
              </a:rPr>
              <a:t>с </a:t>
            </a:r>
            <a:r>
              <a:rPr lang="ru-RU" sz="1500" spc="-10" dirty="0">
                <a:latin typeface="Times New Roman"/>
                <a:cs typeface="Times New Roman"/>
              </a:rPr>
              <a:t>учётом </a:t>
            </a:r>
            <a:r>
              <a:rPr lang="ru-RU" sz="1500" spc="-5" dirty="0">
                <a:latin typeface="Times New Roman"/>
                <a:cs typeface="Times New Roman"/>
              </a:rPr>
              <a:t>образовательных  потребностей, </a:t>
            </a:r>
            <a:r>
              <a:rPr lang="ru-RU" sz="1500" dirty="0">
                <a:latin typeface="Times New Roman"/>
                <a:cs typeface="Times New Roman"/>
              </a:rPr>
              <a:t>способностей и </a:t>
            </a:r>
            <a:r>
              <a:rPr lang="ru-RU" sz="1500" spc="-5" dirty="0">
                <a:latin typeface="Times New Roman"/>
                <a:cs typeface="Times New Roman"/>
              </a:rPr>
              <a:t>состояния здоровья</a:t>
            </a:r>
            <a:r>
              <a:rPr lang="ru-RU" sz="1500" dirty="0">
                <a:latin typeface="Times New Roman"/>
                <a:cs typeface="Times New Roman"/>
              </a:rPr>
              <a:t> </a:t>
            </a:r>
            <a:r>
              <a:rPr lang="ru-RU" sz="1500" spc="-5" dirty="0">
                <a:latin typeface="Times New Roman"/>
                <a:cs typeface="Times New Roman"/>
              </a:rPr>
              <a:t>детей;</a:t>
            </a:r>
            <a:endParaRPr lang="ru-RU" sz="1500" dirty="0">
              <a:latin typeface="Times New Roman"/>
              <a:cs typeface="Times New Roman"/>
            </a:endParaRPr>
          </a:p>
          <a:p>
            <a:pPr marL="12700" marR="7620" lvl="0" indent="0" defTabSz="914400">
              <a:lnSpc>
                <a:spcPct val="90000"/>
              </a:lnSpc>
              <a:spcBef>
                <a:spcPts val="0"/>
              </a:spcBef>
              <a:buClrTx/>
              <a:buSzTx/>
              <a:buFontTx/>
              <a:buChar char="•"/>
              <a:tabLst>
                <a:tab pos="104139" algn="l"/>
              </a:tabLst>
            </a:pPr>
            <a:r>
              <a:rPr lang="ru-RU" sz="1500" spc="-5" dirty="0">
                <a:latin typeface="Times New Roman"/>
                <a:cs typeface="Times New Roman"/>
              </a:rPr>
              <a:t>формирование </a:t>
            </a:r>
            <a:r>
              <a:rPr lang="ru-RU" sz="1500" spc="-15" dirty="0">
                <a:latin typeface="Times New Roman"/>
                <a:cs typeface="Times New Roman"/>
              </a:rPr>
              <a:t>социокультурной </a:t>
            </a:r>
            <a:r>
              <a:rPr lang="ru-RU" sz="1500" spc="-5" dirty="0">
                <a:latin typeface="Times New Roman"/>
                <a:cs typeface="Times New Roman"/>
              </a:rPr>
              <a:t>среды, соответствующей возрастным, </a:t>
            </a:r>
            <a:r>
              <a:rPr lang="ru-RU" sz="1500" spc="-10" dirty="0">
                <a:latin typeface="Times New Roman"/>
                <a:cs typeface="Times New Roman"/>
              </a:rPr>
              <a:t>индивидуальным, психологическим </a:t>
            </a:r>
            <a:r>
              <a:rPr lang="ru-RU" sz="1500" dirty="0">
                <a:latin typeface="Times New Roman"/>
                <a:cs typeface="Times New Roman"/>
              </a:rPr>
              <a:t>и  </a:t>
            </a:r>
            <a:r>
              <a:rPr lang="ru-RU" sz="1500" spc="-5" dirty="0">
                <a:latin typeface="Times New Roman"/>
                <a:cs typeface="Times New Roman"/>
              </a:rPr>
              <a:t>физиологическим особенностям детей;</a:t>
            </a:r>
            <a:endParaRPr lang="ru-RU" sz="1500" dirty="0">
              <a:latin typeface="Times New Roman"/>
              <a:cs typeface="Times New Roman"/>
            </a:endParaRPr>
          </a:p>
          <a:p>
            <a:pPr marL="12700" marR="8890" lvl="0" indent="0" defTabSz="914400">
              <a:lnSpc>
                <a:spcPct val="90000"/>
              </a:lnSpc>
              <a:spcBef>
                <a:spcPts val="0"/>
              </a:spcBef>
              <a:buClrTx/>
              <a:buSzTx/>
              <a:buFontTx/>
              <a:buChar char="•"/>
              <a:tabLst>
                <a:tab pos="104139" algn="l"/>
              </a:tabLst>
            </a:pPr>
            <a:r>
              <a:rPr lang="ru-RU" sz="1500" spc="-5" dirty="0">
                <a:latin typeface="Times New Roman"/>
                <a:cs typeface="Times New Roman"/>
              </a:rPr>
              <a:t>обеспечение </a:t>
            </a:r>
            <a:r>
              <a:rPr lang="ru-RU" sz="1500" spc="-10" dirty="0">
                <a:latin typeface="Times New Roman"/>
                <a:cs typeface="Times New Roman"/>
              </a:rPr>
              <a:t>психолого-педагогической поддержки </a:t>
            </a:r>
            <a:r>
              <a:rPr lang="ru-RU" sz="1500" dirty="0">
                <a:latin typeface="Times New Roman"/>
                <a:cs typeface="Times New Roman"/>
              </a:rPr>
              <a:t>семьи и </a:t>
            </a:r>
            <a:r>
              <a:rPr lang="ru-RU" sz="1500" spc="-5" dirty="0">
                <a:latin typeface="Times New Roman"/>
                <a:cs typeface="Times New Roman"/>
              </a:rPr>
              <a:t>повышение </a:t>
            </a:r>
            <a:r>
              <a:rPr lang="ru-RU" sz="1500" spc="-10" dirty="0">
                <a:latin typeface="Times New Roman"/>
                <a:cs typeface="Times New Roman"/>
              </a:rPr>
              <a:t>компетентности родителей (законных  </a:t>
            </a:r>
            <a:r>
              <a:rPr lang="ru-RU" sz="1500" spc="-5" dirty="0">
                <a:latin typeface="Times New Roman"/>
                <a:cs typeface="Times New Roman"/>
              </a:rPr>
              <a:t>представителей) </a:t>
            </a:r>
            <a:r>
              <a:rPr lang="ru-RU" sz="1500" dirty="0">
                <a:latin typeface="Times New Roman"/>
                <a:cs typeface="Times New Roman"/>
              </a:rPr>
              <a:t>в </a:t>
            </a:r>
            <a:r>
              <a:rPr lang="ru-RU" sz="1500" spc="-5" dirty="0">
                <a:latin typeface="Times New Roman"/>
                <a:cs typeface="Times New Roman"/>
              </a:rPr>
              <a:t>вопросах развития </a:t>
            </a:r>
            <a:r>
              <a:rPr lang="ru-RU" sz="1500" dirty="0">
                <a:latin typeface="Times New Roman"/>
                <a:cs typeface="Times New Roman"/>
              </a:rPr>
              <a:t>и </a:t>
            </a:r>
            <a:r>
              <a:rPr lang="ru-RU" sz="1500" spc="-5" dirty="0">
                <a:latin typeface="Times New Roman"/>
                <a:cs typeface="Times New Roman"/>
              </a:rPr>
              <a:t>образования, охраны </a:t>
            </a:r>
            <a:r>
              <a:rPr lang="ru-RU" sz="1500" dirty="0">
                <a:latin typeface="Times New Roman"/>
                <a:cs typeface="Times New Roman"/>
              </a:rPr>
              <a:t>и </a:t>
            </a:r>
            <a:r>
              <a:rPr lang="ru-RU" sz="1500" spc="-10" dirty="0">
                <a:latin typeface="Times New Roman"/>
                <a:cs typeface="Times New Roman"/>
              </a:rPr>
              <a:t>укрепления </a:t>
            </a:r>
            <a:r>
              <a:rPr lang="ru-RU" sz="1500" spc="-5" dirty="0">
                <a:latin typeface="Times New Roman"/>
                <a:cs typeface="Times New Roman"/>
              </a:rPr>
              <a:t>здоровья</a:t>
            </a:r>
            <a:r>
              <a:rPr lang="ru-RU" sz="1500" spc="30" dirty="0">
                <a:latin typeface="Times New Roman"/>
                <a:cs typeface="Times New Roman"/>
              </a:rPr>
              <a:t> </a:t>
            </a:r>
            <a:r>
              <a:rPr lang="ru-RU" sz="1500" spc="-5" dirty="0">
                <a:latin typeface="Times New Roman"/>
                <a:cs typeface="Times New Roman"/>
              </a:rPr>
              <a:t>детей.</a:t>
            </a:r>
            <a:endParaRPr lang="ru-RU" sz="1500" dirty="0"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</a:pPr>
            <a:endParaRPr lang="ru-RU" sz="11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C13E4A7-3C95-4D9B-8DFA-E5EBDADC8CE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0" y="5363971"/>
            <a:ext cx="1097530" cy="11274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79053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14400" y="250723"/>
            <a:ext cx="8878527" cy="1533832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части, формируемой</a:t>
            </a:r>
            <a:br>
              <a:rPr lang="ru-RU" sz="2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участниками образовательных отношений</a:t>
            </a:r>
            <a:br>
              <a:rPr lang="ru-RU" sz="2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(региональные и приоритетные направления развития):</a:t>
            </a:r>
            <a:br>
              <a:rPr lang="ru-RU" sz="2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видах деятельности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77335" y="2065236"/>
            <a:ext cx="9233582" cy="4070093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и укрепление межнациональных коммуникаций через изучение государственных (русского и татарского) языков РТ;</a:t>
            </a:r>
          </a:p>
          <a:p>
            <a:pPr algn="just"/>
            <a:r>
              <a:rPr lang="ru-RU" sz="20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овладение определен­ным объемом языкового материала на английском языке, формирование соответствующей ре­чевой компетенции, ознакомление с культурой народа, страны или стран изучаемого языка;</a:t>
            </a:r>
          </a:p>
          <a:p>
            <a:pPr algn="just"/>
            <a:r>
              <a:rPr lang="ru-RU" sz="2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музыкально-творческое развитие детей в процессе различных видов музыкальной деятельности: музыкально-ритмических движений, инструментального музицирования, пения, слушания музыки, музыкально-игровой деятельности (плясок, игр, хороводов).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ADE7D63-E1DF-456A-9DD0-D4520554B26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8835" y="250723"/>
            <a:ext cx="1097530" cy="11274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623272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42453" y="280219"/>
            <a:ext cx="9350476" cy="1785017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 освоения  основной Программы </a:t>
            </a:r>
            <a:br>
              <a:rPr lang="ru-RU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ФГОС, результаты должны быть представлены в виде целевых ориентиров, которые представляют собой социально-нормативные возрастные характеристики возможных достижений ребенка на этапе завершения уровня дошкольного образования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42454" y="2065235"/>
            <a:ext cx="9350476" cy="4512545"/>
          </a:xfrm>
        </p:spPr>
        <p:txBody>
          <a:bodyPr>
            <a:normAutofit/>
          </a:bodyPr>
          <a:lstStyle/>
          <a:p>
            <a:pPr marL="12700" lvl="0" indent="0" algn="just" defTabSz="914400">
              <a:spcBef>
                <a:spcPts val="105"/>
              </a:spcBef>
              <a:buClrTx/>
              <a:buSzTx/>
              <a:buNone/>
            </a:pPr>
            <a:r>
              <a:rPr lang="ru-RU" sz="1600" b="1" i="1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Целевые </a:t>
            </a:r>
            <a:r>
              <a:rPr lang="ru-RU" sz="1600" b="1" i="1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ориентиры образования </a:t>
            </a:r>
            <a:r>
              <a:rPr lang="ru-RU" sz="1600" b="1" i="1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в </a:t>
            </a:r>
            <a:r>
              <a:rPr lang="ru-RU" sz="1600" b="1" i="1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раннем</a:t>
            </a:r>
            <a:r>
              <a:rPr lang="ru-RU" sz="1600" b="1" i="1" spc="-8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1600" b="1" i="1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возрасте: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2700" marR="5080" lvl="0" indent="0" algn="just" defTabSz="914400">
              <a:spcBef>
                <a:spcPts val="0"/>
              </a:spcBef>
              <a:buClrTx/>
              <a:buSzTx/>
              <a:buFont typeface="Arial"/>
              <a:buChar char="•"/>
              <a:tabLst>
                <a:tab pos="163830" algn="l"/>
              </a:tabLst>
            </a:pPr>
            <a:r>
              <a:rPr lang="ru-RU" sz="16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ребенок интересуется окружающими предметами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lang="ru-RU" sz="16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активно действует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с ними; </a:t>
            </a:r>
            <a:r>
              <a:rPr lang="ru-RU" sz="16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эмоционально  </a:t>
            </a:r>
            <a:r>
              <a:rPr lang="ru-RU" sz="16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вовлечен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в действия с </a:t>
            </a:r>
            <a:r>
              <a:rPr lang="ru-RU" sz="16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игрушками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lang="ru-RU" sz="16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другими </a:t>
            </a:r>
            <a:r>
              <a:rPr lang="ru-RU" sz="16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предметами,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стремится </a:t>
            </a:r>
            <a:r>
              <a:rPr lang="ru-RU" sz="16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проявлять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настойчивость в  достижении </a:t>
            </a:r>
            <a:r>
              <a:rPr lang="ru-RU" sz="1600" spc="-2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результата </a:t>
            </a:r>
            <a:r>
              <a:rPr lang="ru-RU" sz="16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своих</a:t>
            </a:r>
            <a:r>
              <a:rPr lang="ru-RU" sz="16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действий;</a:t>
            </a:r>
          </a:p>
          <a:p>
            <a:pPr marL="12700" marR="5080" lvl="0" indent="0" algn="just" defTabSz="914400">
              <a:spcBef>
                <a:spcPts val="0"/>
              </a:spcBef>
              <a:buClrTx/>
              <a:buSzTx/>
              <a:buFont typeface="Arial"/>
              <a:buChar char="•"/>
              <a:tabLst>
                <a:tab pos="163830" algn="l"/>
              </a:tabLst>
            </a:pPr>
            <a:r>
              <a:rPr lang="ru-RU" sz="16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использует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специфические, </a:t>
            </a:r>
            <a:r>
              <a:rPr lang="ru-RU" sz="1600" spc="-2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культурно </a:t>
            </a:r>
            <a:r>
              <a:rPr lang="ru-RU" sz="16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фиксированные предметные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действия, </a:t>
            </a:r>
            <a:r>
              <a:rPr lang="ru-RU" sz="16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знает </a:t>
            </a:r>
            <a:r>
              <a:rPr lang="ru-RU" sz="16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назначение  бытовых </a:t>
            </a:r>
            <a:r>
              <a:rPr lang="ru-RU" sz="16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предметов </a:t>
            </a:r>
            <a:r>
              <a:rPr lang="ru-RU" sz="16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(ложки, </a:t>
            </a:r>
            <a:r>
              <a:rPr lang="ru-RU" sz="16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расчески, карандаша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lang="ru-RU" sz="16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пр.)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lang="ru-RU" sz="16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умеет пользоваться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ими. Владеет  простейшими </a:t>
            </a:r>
            <a:r>
              <a:rPr lang="ru-RU" sz="16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навыками самообслуживания;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стремится </a:t>
            </a:r>
            <a:r>
              <a:rPr lang="ru-RU" sz="16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проявлять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самостоятельность в </a:t>
            </a:r>
            <a:r>
              <a:rPr lang="ru-RU" sz="16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бытовом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и  </a:t>
            </a:r>
            <a:r>
              <a:rPr lang="ru-RU" sz="16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игровом</a:t>
            </a:r>
            <a:r>
              <a:rPr lang="ru-RU" sz="1600" spc="-4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16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поведении;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2700" marR="5080" lvl="0" indent="0" algn="just" defTabSz="914400">
              <a:spcBef>
                <a:spcPts val="0"/>
              </a:spcBef>
              <a:buClrTx/>
              <a:buSzTx/>
              <a:buFont typeface="Arial"/>
              <a:buChar char="•"/>
              <a:tabLst>
                <a:tab pos="163830" algn="l"/>
              </a:tabLst>
            </a:pPr>
            <a:r>
              <a:rPr lang="ru-RU" sz="16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владеет активной </a:t>
            </a:r>
            <a:r>
              <a:rPr lang="ru-RU" sz="16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речью, включенной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в </a:t>
            </a:r>
            <a:r>
              <a:rPr lang="ru-RU" sz="16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общение; </a:t>
            </a:r>
            <a:r>
              <a:rPr lang="ru-RU" sz="1600" spc="-1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может </a:t>
            </a:r>
            <a:r>
              <a:rPr lang="ru-RU" sz="16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обращаться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с вопросами и просьбами,  понимает </a:t>
            </a:r>
            <a:r>
              <a:rPr lang="ru-RU" sz="16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речь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взрослых; </a:t>
            </a:r>
            <a:r>
              <a:rPr lang="ru-RU" sz="16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знает названия окружающих предметов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lang="ru-RU" sz="1600" spc="-8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16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игрушек;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2700" lvl="0" indent="0" algn="just" defTabSz="914400">
              <a:spcBef>
                <a:spcPts val="5"/>
              </a:spcBef>
              <a:buClrTx/>
              <a:buSzTx/>
              <a:buFont typeface="Arial"/>
              <a:buChar char="•"/>
              <a:tabLst>
                <a:tab pos="163830" algn="l"/>
              </a:tabLst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стремится к общению со взрослыми и </a:t>
            </a:r>
            <a:r>
              <a:rPr lang="ru-RU" sz="16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активно </a:t>
            </a:r>
            <a:r>
              <a:rPr lang="ru-RU" sz="16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подражает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им в </a:t>
            </a:r>
            <a:r>
              <a:rPr lang="ru-RU" sz="16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движениях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lang="ru-RU" sz="1600" spc="14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16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действиях;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2700" lvl="0" indent="0" algn="just" defTabSz="914400">
              <a:spcBef>
                <a:spcPts val="0"/>
              </a:spcBef>
              <a:buClrTx/>
              <a:buSzTx/>
              <a:buNone/>
            </a:pPr>
            <a:r>
              <a:rPr lang="ru-RU" sz="16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появляются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игры, в </a:t>
            </a:r>
            <a:r>
              <a:rPr lang="ru-RU" sz="1600" spc="-2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которых </a:t>
            </a:r>
            <a:r>
              <a:rPr lang="ru-RU" sz="16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ребенок воспроизводит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действия</a:t>
            </a:r>
            <a:r>
              <a:rPr lang="ru-RU" sz="1600" spc="-6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взрослого;</a:t>
            </a:r>
          </a:p>
          <a:p>
            <a:pPr marL="161925" lvl="0" indent="-149225" algn="just" defTabSz="914400">
              <a:spcBef>
                <a:spcPts val="0"/>
              </a:spcBef>
              <a:buClrTx/>
              <a:buSzTx/>
              <a:buFont typeface="Arial"/>
              <a:buChar char="•"/>
              <a:tabLst>
                <a:tab pos="162560" algn="l"/>
              </a:tabLst>
            </a:pPr>
            <a:r>
              <a:rPr lang="ru-RU" sz="16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проявляет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интерес к </a:t>
            </a:r>
            <a:r>
              <a:rPr lang="ru-RU" sz="16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сверстникам; </a:t>
            </a:r>
            <a:r>
              <a:rPr lang="ru-RU" sz="1600" spc="-1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наблюдает </a:t>
            </a:r>
            <a:r>
              <a:rPr lang="ru-RU" sz="16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за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их действиями и </a:t>
            </a:r>
            <a:r>
              <a:rPr lang="ru-RU" sz="16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подражает</a:t>
            </a:r>
            <a:r>
              <a:rPr lang="ru-RU" sz="1600" spc="-5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им;</a:t>
            </a:r>
          </a:p>
          <a:p>
            <a:pPr marL="12700" marR="5715" lvl="0" indent="0" algn="just" defTabSz="914400">
              <a:spcBef>
                <a:spcPts val="0"/>
              </a:spcBef>
              <a:buClrTx/>
              <a:buSzTx/>
              <a:buFont typeface="Arial"/>
              <a:buChar char="•"/>
              <a:tabLst>
                <a:tab pos="163830" algn="l"/>
              </a:tabLst>
            </a:pPr>
            <a:r>
              <a:rPr lang="ru-RU" sz="16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проявляет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интерес к </a:t>
            </a:r>
            <a:r>
              <a:rPr lang="ru-RU" sz="16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стихам,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песням и </a:t>
            </a:r>
            <a:r>
              <a:rPr lang="ru-RU" sz="16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сказкам, рассматриванию </a:t>
            </a:r>
            <a:r>
              <a:rPr lang="ru-RU" sz="16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картинки,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стремится </a:t>
            </a:r>
            <a:r>
              <a:rPr lang="ru-RU" sz="16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двигаться  под музыку;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эмоционально </a:t>
            </a:r>
            <a:r>
              <a:rPr lang="ru-RU" sz="16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откликается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на различные </a:t>
            </a:r>
            <a:r>
              <a:rPr lang="ru-RU" sz="16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произведения </a:t>
            </a:r>
            <a:r>
              <a:rPr lang="ru-RU" sz="1600" spc="-2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культуры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lang="ru-RU" sz="1600" spc="-3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16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искусства;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65100" lvl="0" indent="-152400" algn="just" defTabSz="914400">
              <a:spcBef>
                <a:spcPts val="0"/>
              </a:spcBef>
              <a:buClrTx/>
              <a:buSzTx/>
              <a:buFont typeface="Arial"/>
              <a:buChar char="•"/>
              <a:tabLst>
                <a:tab pos="165100" algn="l"/>
              </a:tabLst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у</a:t>
            </a:r>
            <a:r>
              <a:rPr lang="ru-RU" sz="1600" spc="18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16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ребенка</a:t>
            </a:r>
            <a:r>
              <a:rPr lang="ru-RU" sz="1600" spc="2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развита</a:t>
            </a:r>
            <a:r>
              <a:rPr lang="ru-RU" sz="1600" spc="2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16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крупная</a:t>
            </a:r>
            <a:r>
              <a:rPr lang="ru-RU" sz="1600" spc="2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16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моторика,</a:t>
            </a:r>
            <a:r>
              <a:rPr lang="ru-RU" sz="1600" spc="2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он</a:t>
            </a:r>
            <a:r>
              <a:rPr lang="ru-RU" sz="1600" spc="2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стремится</a:t>
            </a:r>
            <a:r>
              <a:rPr lang="ru-RU" sz="1600" spc="21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16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осваивать</a:t>
            </a:r>
            <a:r>
              <a:rPr lang="ru-RU" sz="1600" spc="204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16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различные</a:t>
            </a:r>
            <a:r>
              <a:rPr lang="ru-RU" sz="1600" spc="2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16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виды</a:t>
            </a:r>
            <a:r>
              <a:rPr lang="ru-RU" sz="1600" spc="2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16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движения</a:t>
            </a:r>
            <a:r>
              <a:rPr lang="ru-RU" sz="1600" spc="2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1600" spc="-4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(бег,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2700" lvl="0" indent="0" algn="just" defTabSz="914400">
              <a:spcBef>
                <a:spcPts val="0"/>
              </a:spcBef>
              <a:buClrTx/>
              <a:buSzTx/>
              <a:buNone/>
            </a:pPr>
            <a:r>
              <a:rPr lang="ru-RU" sz="16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лазанье, перешагивание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lang="ru-RU" sz="1600" spc="-3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пр.).</a:t>
            </a:r>
          </a:p>
          <a:p>
            <a:pPr marL="12700" lvl="0" indent="0" algn="just" defTabSz="914400">
              <a:spcBef>
                <a:spcPts val="100"/>
              </a:spcBef>
              <a:buClrTx/>
              <a:buSzTx/>
              <a:buNone/>
            </a:pPr>
            <a:endParaRPr lang="ru-RU" sz="1600" b="1" spc="-10" dirty="0">
              <a:solidFill>
                <a:schemeClr val="accent2">
                  <a:lumMod val="75000"/>
                </a:schemeClr>
              </a:solidFill>
              <a:latin typeface="Times New Roman"/>
              <a:cs typeface="Times New Roman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8D26804-E547-4E5F-BA7D-2BD907C067A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1794" y="280219"/>
            <a:ext cx="1097530" cy="11274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960488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22613" y="193593"/>
            <a:ext cx="9350475" cy="501446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 освоения основной Программы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010652" y="781667"/>
            <a:ext cx="9471259" cy="5070494"/>
          </a:xfrm>
        </p:spPr>
        <p:txBody>
          <a:bodyPr>
            <a:noAutofit/>
          </a:bodyPr>
          <a:lstStyle/>
          <a:p>
            <a:pPr marL="12700" lvl="0" indent="0" algn="just" defTabSz="914400">
              <a:spcBef>
                <a:spcPts val="100"/>
              </a:spcBef>
              <a:buClrTx/>
              <a:buSzTx/>
              <a:buNone/>
            </a:pPr>
            <a:r>
              <a:rPr lang="ru-RU" sz="1400" b="1" i="1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Целевые </a:t>
            </a:r>
            <a:r>
              <a:rPr lang="ru-RU" sz="1400" b="1" i="1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ориентиры на </a:t>
            </a:r>
            <a:r>
              <a:rPr lang="ru-RU" sz="1400" b="1" i="1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этапе завершения </a:t>
            </a:r>
            <a:r>
              <a:rPr lang="ru-RU" sz="1400" b="1" i="1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дошкольного</a:t>
            </a:r>
            <a:r>
              <a:rPr lang="ru-RU" sz="1400" b="1" i="1" spc="-6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1400" b="1" i="1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образования:</a:t>
            </a:r>
            <a:endParaRPr lang="ru-RU" sz="1400" dirty="0">
              <a:solidFill>
                <a:schemeClr val="tx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2700" marR="8890" lvl="0" indent="0" algn="just" defTabSz="914400">
              <a:spcBef>
                <a:spcPts val="0"/>
              </a:spcBef>
              <a:buClrTx/>
              <a:buSzTx/>
              <a:buFont typeface="Arial"/>
              <a:buChar char="•"/>
              <a:tabLst>
                <a:tab pos="142240" algn="l"/>
              </a:tabLst>
            </a:pP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ребенок овладевает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основными </a:t>
            </a:r>
            <a:r>
              <a:rPr lang="ru-RU" sz="1400" spc="-1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культурными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средствами,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способа­ми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деятельности, </a:t>
            </a:r>
            <a:r>
              <a:rPr lang="ru-RU" sz="14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проявляет </a:t>
            </a:r>
            <a:r>
              <a:rPr lang="ru-RU" sz="1400" spc="-1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инициативу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и 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самостоятельность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в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разных видах деятельности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—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игре, общении, </a:t>
            </a:r>
            <a:r>
              <a:rPr lang="ru-RU" sz="14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познавательно-исследовательской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деятельности,  </a:t>
            </a:r>
            <a:r>
              <a:rPr lang="ru-RU" sz="14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конструировании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и др.;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способен </a:t>
            </a:r>
            <a:r>
              <a:rPr lang="ru-RU" sz="14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выбирать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себе </a:t>
            </a:r>
            <a:r>
              <a:rPr lang="ru-RU" sz="1400" spc="-1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род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занятий, </a:t>
            </a:r>
            <a:r>
              <a:rPr lang="ru-RU" sz="1400" spc="-1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участников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по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совместной</a:t>
            </a:r>
            <a:r>
              <a:rPr lang="ru-RU" sz="1400" spc="14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деятельности.</a:t>
            </a:r>
          </a:p>
          <a:p>
            <a:pPr marL="12700" marR="8890" lvl="0" indent="0" algn="just" defTabSz="914400">
              <a:spcBef>
                <a:spcPts val="0"/>
              </a:spcBef>
              <a:buClrTx/>
              <a:buSzTx/>
              <a:buFont typeface="Arial"/>
              <a:buChar char="•"/>
              <a:tabLst>
                <a:tab pos="142240" algn="l"/>
              </a:tabLst>
            </a:pP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ребенок обладает </a:t>
            </a:r>
            <a:r>
              <a:rPr lang="ru-RU" sz="14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установкой </a:t>
            </a:r>
            <a:r>
              <a:rPr lang="ru-RU" sz="1400" spc="-1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положительного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отношения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к </a:t>
            </a:r>
            <a:r>
              <a:rPr lang="ru-RU" sz="1400" spc="-3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миру,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к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разным видам </a:t>
            </a:r>
            <a:r>
              <a:rPr lang="ru-RU" sz="1400" spc="-2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труда, </a:t>
            </a:r>
            <a:r>
              <a:rPr lang="ru-RU" sz="14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другим </a:t>
            </a:r>
            <a:r>
              <a:rPr lang="ru-RU" sz="1400" spc="-1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людям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самому  себе, обладает </a:t>
            </a:r>
            <a:r>
              <a:rPr lang="ru-RU" sz="14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чувством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собственного достоинства; активно </a:t>
            </a:r>
            <a:r>
              <a:rPr lang="ru-RU" sz="1400" spc="-1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взаимодействует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со сверстниками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взрослыми,  </a:t>
            </a:r>
            <a:r>
              <a:rPr lang="ru-RU" sz="1400" spc="-1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участвует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в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совместных</a:t>
            </a:r>
            <a:r>
              <a:rPr lang="ru-RU" sz="1400" spc="8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играх.</a:t>
            </a:r>
            <a:endParaRPr lang="ru-RU" sz="1400" dirty="0">
              <a:solidFill>
                <a:schemeClr val="tx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2700" marR="8255" lvl="0" indent="0" algn="just" defTabSz="914400">
              <a:spcBef>
                <a:spcPts val="0"/>
              </a:spcBef>
              <a:buClrTx/>
              <a:buSzTx/>
              <a:buFont typeface="Arial"/>
              <a:buChar char="•"/>
              <a:tabLst>
                <a:tab pos="180340" algn="l"/>
              </a:tabLst>
            </a:pP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способен </a:t>
            </a:r>
            <a:r>
              <a:rPr lang="ru-RU" sz="14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договариваться, </a:t>
            </a:r>
            <a:r>
              <a:rPr lang="ru-RU" sz="1400" spc="-1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учитывать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интересы и </a:t>
            </a:r>
            <a:r>
              <a:rPr lang="ru-RU" sz="14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чувства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других, </a:t>
            </a:r>
            <a:r>
              <a:rPr lang="ru-RU" sz="14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сопереживать </a:t>
            </a:r>
            <a:r>
              <a:rPr lang="ru-RU" sz="1400" spc="-2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неудачам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lang="ru-RU" sz="14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радоваться успехам  других, адекватно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прояв­ляет свои </a:t>
            </a:r>
            <a:r>
              <a:rPr lang="ru-RU" sz="14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чувства,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в </a:t>
            </a:r>
            <a:r>
              <a:rPr lang="ru-RU" sz="1400" spc="-1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том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числе </a:t>
            </a:r>
            <a:r>
              <a:rPr lang="ru-RU" sz="1400" spc="-1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чувство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веры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в </a:t>
            </a:r>
            <a:r>
              <a:rPr lang="ru-RU" sz="14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себя,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старается </a:t>
            </a:r>
            <a:r>
              <a:rPr lang="ru-RU" sz="14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разрешать</a:t>
            </a:r>
            <a:r>
              <a:rPr lang="ru-RU" sz="1400" spc="4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14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конфликты.</a:t>
            </a:r>
            <a:endParaRPr lang="ru-RU" sz="1400" dirty="0">
              <a:solidFill>
                <a:schemeClr val="tx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78435" lvl="0" indent="-165735" algn="just" defTabSz="914400">
              <a:spcBef>
                <a:spcPts val="0"/>
              </a:spcBef>
              <a:buClrTx/>
              <a:buSzTx/>
              <a:buFont typeface="Arial"/>
              <a:buChar char="•"/>
              <a:tabLst>
                <a:tab pos="179070" algn="l"/>
              </a:tabLst>
            </a:pPr>
            <a:r>
              <a:rPr lang="ru-RU" sz="14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проявляет </a:t>
            </a:r>
            <a:r>
              <a:rPr lang="ru-RU" sz="1400" spc="-10" dirty="0" err="1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эмпатию</a:t>
            </a:r>
            <a:r>
              <a:rPr lang="ru-RU" sz="14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по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отношению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к </a:t>
            </a:r>
            <a:r>
              <a:rPr lang="ru-RU" sz="14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другим </a:t>
            </a:r>
            <a:r>
              <a:rPr lang="ru-RU" sz="1400" spc="-1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людям,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готовность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прийти на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помощь тем, </a:t>
            </a:r>
            <a:r>
              <a:rPr lang="ru-RU" sz="14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кто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в </a:t>
            </a:r>
            <a:r>
              <a:rPr lang="ru-RU" sz="14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этом</a:t>
            </a:r>
            <a:r>
              <a:rPr lang="ru-RU" sz="1400" spc="1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14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нуждается.</a:t>
            </a:r>
            <a:endParaRPr lang="ru-RU" sz="1400" dirty="0">
              <a:solidFill>
                <a:schemeClr val="tx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78435" lvl="0" indent="-165735" algn="just" defTabSz="914400">
              <a:spcBef>
                <a:spcPts val="5"/>
              </a:spcBef>
              <a:buClrTx/>
              <a:buSzTx/>
              <a:buFont typeface="Arial"/>
              <a:buChar char="•"/>
              <a:tabLst>
                <a:tab pos="179070" algn="l"/>
              </a:tabLst>
            </a:pPr>
            <a:r>
              <a:rPr lang="ru-RU" sz="14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проявляет умение слышать других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стремление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быть понятым</a:t>
            </a:r>
            <a:r>
              <a:rPr lang="ru-RU" sz="1400" spc="114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14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другими.</a:t>
            </a:r>
            <a:endParaRPr lang="ru-RU" sz="1400" dirty="0">
              <a:solidFill>
                <a:schemeClr val="tx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2700" marR="9525" lvl="0" indent="0" algn="just" defTabSz="914400">
              <a:spcBef>
                <a:spcPts val="0"/>
              </a:spcBef>
              <a:buClrTx/>
              <a:buSzTx/>
              <a:buFont typeface="Arial"/>
              <a:buChar char="•"/>
              <a:tabLst>
                <a:tab pos="142240" algn="l"/>
              </a:tabLst>
            </a:pP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ребенок обладает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развитым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воображением, </a:t>
            </a:r>
            <a:r>
              <a:rPr lang="ru-RU" sz="1400" spc="-1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которое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реализуется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в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разных видах деятельности,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прежде </a:t>
            </a:r>
            <a:r>
              <a:rPr lang="ru-RU" sz="14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всего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в 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игре;</a:t>
            </a:r>
            <a:endParaRPr lang="ru-RU" sz="1400" dirty="0">
              <a:solidFill>
                <a:schemeClr val="tx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2700" marR="9525" lvl="0" indent="0" algn="just" defTabSz="914400">
              <a:spcBef>
                <a:spcPts val="0"/>
              </a:spcBef>
              <a:buClrTx/>
              <a:buSzTx/>
              <a:buFont typeface="Arial"/>
              <a:buChar char="•"/>
              <a:tabLst>
                <a:tab pos="142240" algn="l"/>
              </a:tabLst>
            </a:pP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ребенок достаточно </a:t>
            </a:r>
            <a:r>
              <a:rPr lang="ru-RU" sz="14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хорошо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владеет устной </a:t>
            </a:r>
            <a:r>
              <a:rPr lang="ru-RU" sz="14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речью, может выражать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свои мысли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lang="ru-RU" sz="14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желания, использовать речь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для 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выражения </a:t>
            </a:r>
            <a:r>
              <a:rPr lang="ru-RU" sz="14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своих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мыслей, </a:t>
            </a:r>
            <a:r>
              <a:rPr lang="ru-RU" sz="14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чувств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желаний,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построения </a:t>
            </a:r>
            <a:r>
              <a:rPr lang="ru-RU" sz="14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речевого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высказывания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в </a:t>
            </a:r>
            <a:r>
              <a:rPr lang="ru-RU" sz="14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ситуации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общения, выделять  </a:t>
            </a:r>
            <a:r>
              <a:rPr lang="ru-RU" sz="1400" spc="-2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звуки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в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словах,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у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ребенка складываются предпосылки</a:t>
            </a:r>
            <a:r>
              <a:rPr lang="ru-RU" sz="1400" spc="8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гра­мотности.</a:t>
            </a:r>
            <a:endParaRPr lang="ru-RU" sz="1400" dirty="0">
              <a:solidFill>
                <a:schemeClr val="tx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2700" marR="7620" lvl="0" indent="0" algn="just" defTabSz="914400">
              <a:spcBef>
                <a:spcPts val="0"/>
              </a:spcBef>
              <a:buClrTx/>
              <a:buSzTx/>
              <a:buFont typeface="Arial"/>
              <a:buChar char="•"/>
              <a:tabLst>
                <a:tab pos="142240" algn="l"/>
              </a:tabLst>
            </a:pP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ребенок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способен к </a:t>
            </a:r>
            <a:r>
              <a:rPr lang="ru-RU" sz="14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волевым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усилиям, </a:t>
            </a:r>
            <a:r>
              <a:rPr lang="ru-RU" sz="14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может следовать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социальным </a:t>
            </a:r>
            <a:r>
              <a:rPr lang="ru-RU" sz="14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нормам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поведения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правилам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в разных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видах  деятельности, </a:t>
            </a:r>
            <a:r>
              <a:rPr lang="ru-RU" sz="14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во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взаимоотношениях со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взрослыми и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сверстниками, </a:t>
            </a:r>
            <a:r>
              <a:rPr lang="ru-RU" sz="14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может </a:t>
            </a:r>
            <a:r>
              <a:rPr lang="ru-RU" sz="1400" spc="-1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соблюдать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правила безопасного  поведения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навыки личной</a:t>
            </a:r>
            <a:r>
              <a:rPr lang="ru-RU" sz="1400" spc="-5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гигиены.</a:t>
            </a:r>
            <a:endParaRPr lang="ru-RU" sz="1400" dirty="0">
              <a:solidFill>
                <a:schemeClr val="tx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2700" marR="5080" lvl="0" indent="0" algn="just" defTabSz="914400">
              <a:spcBef>
                <a:spcPts val="0"/>
              </a:spcBef>
              <a:buClrTx/>
              <a:buSzTx/>
              <a:buFont typeface="Arial"/>
              <a:buChar char="•"/>
              <a:tabLst>
                <a:tab pos="180340" algn="l"/>
              </a:tabLst>
            </a:pP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ребенок </a:t>
            </a:r>
            <a:r>
              <a:rPr lang="ru-RU" sz="14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проявляет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любознательность, задает вопросы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взрослым и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сверстникам, интересуется причинно-  следственными связями,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пытается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самостоятельно </a:t>
            </a:r>
            <a:r>
              <a:rPr lang="ru-RU" sz="14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придумывать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объяснения явлениям </a:t>
            </a:r>
            <a:r>
              <a:rPr lang="ru-RU" sz="14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природы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поступкам </a:t>
            </a:r>
            <a:r>
              <a:rPr lang="ru-RU" sz="1400" spc="-1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людей; 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склонен </a:t>
            </a:r>
            <a:r>
              <a:rPr lang="ru-RU" sz="1400" spc="-1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наблюдать,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14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экспериментировать.</a:t>
            </a:r>
            <a:endParaRPr lang="ru-RU" sz="1400" dirty="0">
              <a:solidFill>
                <a:schemeClr val="tx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2700" marR="10160" lvl="0" indent="0" algn="just" defTabSz="914400">
              <a:spcBef>
                <a:spcPts val="0"/>
              </a:spcBef>
              <a:buClrTx/>
              <a:buSzTx/>
              <a:buFont typeface="Arial"/>
              <a:buChar char="•"/>
              <a:tabLst>
                <a:tab pos="142240" algn="l"/>
              </a:tabLst>
            </a:pP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эмоционально отзывается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на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красоту </a:t>
            </a:r>
            <a:r>
              <a:rPr lang="ru-RU" sz="14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окружающего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мира, </a:t>
            </a:r>
            <a:r>
              <a:rPr lang="ru-RU" sz="14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произведения народного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профессионального искусства  </a:t>
            </a:r>
            <a:r>
              <a:rPr lang="ru-RU" sz="1400" spc="-2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(музыку,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танцы, </a:t>
            </a:r>
            <a:r>
              <a:rPr lang="ru-RU" sz="14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театральную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деятельность, изобразительную деятельность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lang="ru-RU" sz="1400" spc="2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1400" spc="-1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т.д.).</a:t>
            </a:r>
            <a:endParaRPr lang="ru-RU" sz="1400" dirty="0">
              <a:solidFill>
                <a:schemeClr val="tx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2700" marR="10160" lvl="0" indent="0" algn="just" defTabSz="914400">
              <a:spcBef>
                <a:spcPts val="5"/>
              </a:spcBef>
              <a:buClrTx/>
              <a:buSzTx/>
              <a:buFont typeface="Arial"/>
              <a:buChar char="•"/>
              <a:tabLst>
                <a:tab pos="142240" algn="l"/>
              </a:tabLst>
            </a:pP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имеет первичные представления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о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себе,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семье,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традиционных семейных ценностях, </a:t>
            </a:r>
            <a:r>
              <a:rPr lang="ru-RU" sz="1400" spc="-1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включая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традиционные  тендерные ориентации, </a:t>
            </a:r>
            <a:r>
              <a:rPr lang="ru-RU" sz="14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проявляет уважение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к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своему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lang="ru-RU" sz="14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противоположному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1400" spc="-3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полу.</a:t>
            </a:r>
            <a:endParaRPr lang="ru-RU" sz="1400" dirty="0">
              <a:solidFill>
                <a:schemeClr val="tx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2700" marR="10160" lvl="0" indent="0" algn="just" defTabSz="914400">
              <a:spcBef>
                <a:spcPts val="0"/>
              </a:spcBef>
              <a:buClrTx/>
              <a:buSzTx/>
              <a:buFont typeface="Arial"/>
              <a:buChar char="•"/>
              <a:tabLst>
                <a:tab pos="142240" algn="l"/>
              </a:tabLst>
            </a:pPr>
            <a:r>
              <a:rPr lang="ru-RU" sz="1400" spc="-1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соблюдает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элементарные общепринятые нормы, имеет первичные ценностные представления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о </a:t>
            </a:r>
            <a:r>
              <a:rPr lang="ru-RU" sz="14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том, </a:t>
            </a:r>
            <a:r>
              <a:rPr lang="ru-RU" sz="1400" spc="-1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«что </a:t>
            </a:r>
            <a:r>
              <a:rPr lang="ru-RU" sz="14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такое  хорошо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что </a:t>
            </a:r>
            <a:r>
              <a:rPr lang="ru-RU" sz="14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такое </a:t>
            </a:r>
            <a:r>
              <a:rPr lang="ru-RU" sz="1400" spc="-2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плохо»,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стремится </a:t>
            </a:r>
            <a:r>
              <a:rPr lang="ru-RU" sz="14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поступать хорошо; проявляет уважение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к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старшим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заботу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о</a:t>
            </a:r>
            <a:r>
              <a:rPr lang="ru-RU" sz="1400" spc="26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младших.</a:t>
            </a:r>
            <a:endParaRPr lang="ru-RU" sz="1400" dirty="0">
              <a:solidFill>
                <a:schemeClr val="tx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40335" lvl="0" indent="-127635" algn="just" defTabSz="914400">
              <a:spcBef>
                <a:spcPts val="0"/>
              </a:spcBef>
              <a:buClrTx/>
              <a:buSzTx/>
              <a:buFont typeface="Arial"/>
              <a:buChar char="•"/>
              <a:tabLst>
                <a:tab pos="140970" algn="l"/>
              </a:tabLst>
            </a:pP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имеет </a:t>
            </a:r>
            <a:r>
              <a:rPr lang="ru-RU" sz="14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начальные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представления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о </a:t>
            </a:r>
            <a:r>
              <a:rPr lang="ru-RU" sz="1400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здоровом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образе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жизни.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Воспринимает здоровый образ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жизни </a:t>
            </a:r>
            <a:r>
              <a:rPr lang="ru-RU" sz="1400" spc="-5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как</a:t>
            </a:r>
            <a:r>
              <a:rPr lang="ru-RU" sz="1400" spc="1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ценность.</a:t>
            </a:r>
            <a:endParaRPr lang="ru-RU" b="1" spc="-10" dirty="0">
              <a:solidFill>
                <a:schemeClr val="tx2">
                  <a:lumMod val="75000"/>
                </a:schemeClr>
              </a:solidFill>
              <a:latin typeface="Times New Roman"/>
              <a:cs typeface="Times New Roman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E46FE80-E5FE-42B3-AE3E-564662A6C93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7671" y="217938"/>
            <a:ext cx="1097530" cy="11274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300651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70740" y="0"/>
            <a:ext cx="9350475" cy="781666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 освоения основной Программы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645919" y="781666"/>
            <a:ext cx="10019900" cy="5840360"/>
          </a:xfrm>
        </p:spPr>
        <p:txBody>
          <a:bodyPr>
            <a:noAutofit/>
          </a:bodyPr>
          <a:lstStyle/>
          <a:p>
            <a:pPr marL="12700" lvl="0" indent="0" algn="just" defTabSz="914400">
              <a:spcBef>
                <a:spcPts val="100"/>
              </a:spcBef>
              <a:buClrTx/>
              <a:buSzTx/>
              <a:buNone/>
            </a:pPr>
            <a:r>
              <a:rPr lang="ru-RU" sz="1400" b="1" i="1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Целевые ориентиры части, формируемой участниками образовательных отношений:</a:t>
            </a:r>
          </a:p>
          <a:p>
            <a:pPr marL="12700" lvl="0" indent="0" algn="just" defTabSz="914400">
              <a:spcBef>
                <a:spcPts val="100"/>
              </a:spcBef>
              <a:buClrTx/>
              <a:buSzTx/>
              <a:buNone/>
            </a:pPr>
            <a:r>
              <a:rPr lang="ru-RU" sz="1400" b="1" i="1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1.</a:t>
            </a:r>
            <a:r>
              <a:rPr lang="ru-RU" sz="1400" i="1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- ситуативно понимать речь взрослого и других детей на двух государственных языках РТ (русский и татарский);</a:t>
            </a:r>
          </a:p>
          <a:p>
            <a:pPr marL="12700" lvl="0" indent="0" algn="just" defTabSz="914400">
              <a:spcBef>
                <a:spcPts val="100"/>
              </a:spcBef>
              <a:buClrTx/>
              <a:buSzTx/>
              <a:buNone/>
            </a:pPr>
            <a:r>
              <a:rPr lang="ru-RU" sz="1400" i="1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-выполнять распоряжения по ходу действия игры или другой деятельности;</a:t>
            </a:r>
          </a:p>
          <a:p>
            <a:pPr marL="12700" lvl="0" indent="0" algn="just" defTabSz="914400">
              <a:spcBef>
                <a:spcPts val="100"/>
              </a:spcBef>
              <a:buClrTx/>
              <a:buSzTx/>
              <a:buNone/>
            </a:pPr>
            <a:r>
              <a:rPr lang="ru-RU" sz="1400" i="1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-отвечать на вопросы (что это? кто это? какой? сколько? что нужно?) других участников общения, а также  незнакомых взрослых, в том числе носителей языка;</a:t>
            </a:r>
          </a:p>
          <a:p>
            <a:pPr marL="12700" lvl="0" indent="0" algn="just" defTabSz="914400">
              <a:spcBef>
                <a:spcPts val="100"/>
              </a:spcBef>
              <a:buClrTx/>
              <a:buSzTx/>
              <a:buNone/>
            </a:pPr>
            <a:r>
              <a:rPr lang="ru-RU" sz="1400" i="1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-задавать вопросы на татарском языке;</a:t>
            </a:r>
          </a:p>
          <a:p>
            <a:pPr marL="12700" lvl="0" indent="0" algn="just" defTabSz="914400">
              <a:spcBef>
                <a:spcPts val="100"/>
              </a:spcBef>
              <a:buClrTx/>
              <a:buSzTx/>
              <a:buNone/>
            </a:pPr>
            <a:r>
              <a:rPr lang="ru-RU" sz="1400" i="1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-кратко описывать на татарском языке предметы и явления; высказывать предположения;</a:t>
            </a:r>
          </a:p>
          <a:p>
            <a:pPr marL="12700" lvl="0" indent="0" algn="just" defTabSz="914400">
              <a:spcBef>
                <a:spcPts val="100"/>
              </a:spcBef>
              <a:buClrTx/>
              <a:buSzTx/>
              <a:buNone/>
            </a:pPr>
            <a:r>
              <a:rPr lang="ru-RU" sz="1400" i="1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- создавать как отдельные осмысленные высказывания на татарском языке, так и цепочку высказываний, связанных между собой  логически.</a:t>
            </a:r>
          </a:p>
          <a:p>
            <a:pPr marL="12700" lvl="0" indent="0" algn="just" defTabSz="914400">
              <a:spcBef>
                <a:spcPts val="100"/>
              </a:spcBef>
              <a:buClrTx/>
              <a:buSzTx/>
              <a:buNone/>
            </a:pPr>
            <a:r>
              <a:rPr lang="ru-RU" sz="1400" b="1" i="1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2.</a:t>
            </a:r>
            <a:r>
              <a:rPr lang="ru-RU" sz="1400" i="1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-Понимание. На минимальном уровне ребенок понимает англоязычную речь в знакомых ситуациях, на среднем - способен ориентироваться в новой ситуации на основе знакомой, на максимальном - понимает речь нового человека в неподготовленной заранее ситуации (но, естественно, в пределах изученного).</a:t>
            </a:r>
          </a:p>
          <a:p>
            <a:pPr marL="12700" lvl="0" indent="0" algn="just" defTabSz="914400">
              <a:spcBef>
                <a:spcPts val="100"/>
              </a:spcBef>
              <a:buClrTx/>
              <a:buSzTx/>
              <a:buNone/>
            </a:pPr>
            <a:r>
              <a:rPr lang="ru-RU" sz="1400" i="1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-Говорение. На минимальном уровне ребенок может повторить предложение за взрослым, на среднем - описать знакомую ситуацию, на максимальном - описать новую ситуацию (в пределах изученного).</a:t>
            </a:r>
          </a:p>
          <a:p>
            <a:pPr marL="12700" lvl="0" indent="0" algn="just" defTabSz="914400">
              <a:spcBef>
                <a:spcPts val="100"/>
              </a:spcBef>
              <a:buClrTx/>
              <a:buSzTx/>
              <a:buNone/>
            </a:pPr>
            <a:r>
              <a:rPr lang="ru-RU" sz="1400" i="1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-Артикуляция. Ребенок способен овладеть артикуляционной базой английского языка в полном объеме. Фонетика, просодия, интонация могут стать основными достижениями ребенка при овладении английским языком.</a:t>
            </a:r>
          </a:p>
          <a:p>
            <a:pPr marL="12700" lvl="0" indent="0" algn="just" defTabSz="914400">
              <a:spcBef>
                <a:spcPts val="100"/>
              </a:spcBef>
              <a:buClrTx/>
              <a:buSzTx/>
              <a:buNone/>
            </a:pPr>
            <a:r>
              <a:rPr lang="ru-RU" sz="1400" i="1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-Лексика. От 100 слов на минимальном уровне до 350 слов в год на максимальном уровне (в зависимости от количества занятий в неделю).</a:t>
            </a:r>
          </a:p>
          <a:p>
            <a:pPr marL="12700" lvl="0" indent="0" algn="just" defTabSz="914400">
              <a:spcBef>
                <a:spcPts val="100"/>
              </a:spcBef>
              <a:buClrTx/>
              <a:buSzTx/>
              <a:buNone/>
            </a:pPr>
            <a:r>
              <a:rPr lang="ru-RU" sz="1400" i="1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- Конструкции. Важнейшие для обслуживания жизни конструкции усвоены в повседневных ситуациях; кроме того, из литературных произведений и песенок ребенок также знает употребительные способы организации высказываний.</a:t>
            </a:r>
          </a:p>
          <a:p>
            <a:pPr marL="298450" lvl="0" indent="-285750" algn="just" defTabSz="914400">
              <a:spcBef>
                <a:spcPts val="100"/>
              </a:spcBef>
              <a:buClrTx/>
              <a:buSzTx/>
              <a:buFontTx/>
              <a:buChar char="-"/>
            </a:pPr>
            <a:r>
              <a:rPr lang="ru-RU" sz="1400" i="1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Коммуникация. Овладение адекватным поведением в двуязычной ситуации; знакомство с общеязыковыми нормами и правилами общения; начальные знания из области </a:t>
            </a:r>
            <a:r>
              <a:rPr lang="ru-RU" sz="1400" i="1" spc="-10" dirty="0" err="1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интеркультурной</a:t>
            </a:r>
            <a:r>
              <a:rPr lang="ru-RU" sz="1400" i="1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коммуникации.</a:t>
            </a:r>
          </a:p>
          <a:p>
            <a:pPr marL="12700" lvl="0" indent="0" algn="just" defTabSz="914400">
              <a:spcBef>
                <a:spcPts val="100"/>
              </a:spcBef>
              <a:buClrTx/>
              <a:buSzTx/>
              <a:buNone/>
            </a:pPr>
            <a:r>
              <a:rPr lang="ru-RU" sz="1400" b="1" i="1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3.</a:t>
            </a:r>
            <a:r>
              <a:rPr lang="ru-RU" sz="1400" i="1" spc="-1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Восприятие музыкальных образов и представлений. Гармоничное музыкальное развитие (развитие слуха, внимания, движения, чувства ритма и красоты мелодии) Приобщение детей к русской народно-традиционной, мировой музыкальной культуре Освоение разнообразных приемов и навыков в различных видах музыкальной деятельности адекватно детским возможностям.</a:t>
            </a:r>
          </a:p>
          <a:p>
            <a:pPr marL="12700" lvl="0" indent="0" algn="just" defTabSz="914400">
              <a:spcBef>
                <a:spcPts val="100"/>
              </a:spcBef>
              <a:buClrTx/>
              <a:buSzTx/>
              <a:buNone/>
            </a:pPr>
            <a:endParaRPr lang="ru-RU" sz="1400" i="1" spc="-10" dirty="0">
              <a:solidFill>
                <a:schemeClr val="accent2">
                  <a:lumMod val="75000"/>
                </a:schemeClr>
              </a:solidFill>
              <a:latin typeface="Times New Roman"/>
              <a:cs typeface="Times New Roman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51629A-7B30-47FF-9748-54AAE06EE0D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4752" y="209118"/>
            <a:ext cx="1097530" cy="11274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58613405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Зеленый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2785</Words>
  <Application>Microsoft Office PowerPoint</Application>
  <PresentationFormat>Широкоэкранный</PresentationFormat>
  <Paragraphs>184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Century Gothic</vt:lpstr>
      <vt:lpstr>Times New Roman</vt:lpstr>
      <vt:lpstr>Wingdings 3</vt:lpstr>
      <vt:lpstr>Легкий дым</vt:lpstr>
      <vt:lpstr>МБДОУ «Высокогорский детский сад  «Байгыш» комбинированного вида Высокогорского муниципального  района Республики Татарстан </vt:lpstr>
      <vt:lpstr>Характеристика образовательного учреждения,   осуществляющего образовательную деятельность  Муниципальное бюджетное дошкольное образовательное учреждение «Высокогорский детский сад  «Байгыш» комбинированного вида Высокогорского муниципального  района Республики Татарстан расположено в селе высокая Гора Высокогорского муницпального района РТ по адресу: ул. Рождественская, 2,  телефон 8 (843)2092600  В детском саду функционируют: 18 групп, из них 10 групп для детей от 1,5 до 3 лет;  3 группы компенсирующего вида (РАС, ТНР, логопедическая группа).         В детском саду создана полилингвальная образовательная среда (русский, татарский, английский): имеются 2 группы.   Детский сад «Байгыш» является базовым детским садом для:              - МБДОУ «Семиозерский детский сад «Айгуль»;              - МБДОУ «Высокогорский детский сад «Шаян».   </vt:lpstr>
      <vt:lpstr>Образовательная программа МБДОУ «Высокогорский детский сад «Байгыш» является основным  нормативным документом, регламентирующим содержание и организацию образовательной деятельности  нашего учреждения.       Программа обеспечивает разностороннее развитие детей в возрасте от 1,5 до 7 лет с учетом их возрастных и индивидуальных особенностей.       Направлена на формирование общей культуры, развитие физических, интеллектуальных, нравственных, эстетических и личностных качеств, формирование предпосылок учебной деятельности, сохранение и укрепление здоровья детей дошкольного возраста. </vt:lpstr>
      <vt:lpstr>Программа состоит из 2–х частей:  обязательной, которая составляет не менее 60% от ее общего объема  и части, формируемую участниками образовательных отношений – не более 40% от ее общего объема. Обе части являются взаимодополняющими и необходимыми с точки зрения реализации требований Федерального государственного образовательного стандарта дошкольного образования.        В Программе учтены концептуальные положения используемой в учреждении инновационной программы дошкольного образования «От рождения до школы» под редакцией Н. Е. Вераксы, Т. С. Комаровой, Э. М. Дорофеевой.         Часть программы, формируемая участниками образовательных отношений, составлена с учётом образовательных потребностей, интересов и мотивов детей, членов их семей и педагогов; расширяет и углубляет содержание образовательных областей обязательной части программы с учетом парциальных программ и педагогических технологий:  -УМК «Говорим по-татарски», Зарипова З.М., Кидрячева Р.Г., Исаева Р.С.;                                             - УМК «Туган телдə сөйлəшəбез» - «Говорим на родном языке», Хазратова Ф.В., Зарипова З.М. -Региональная образовательная программа дошкольного образования», Р.К. Шаехова; - Программа по музыкальному воспитанию детей дошкольного возраста «Ладушки», Каплунова И., Новоскольцева И.; - Программа обучения английскому языку детей дошкольного возраста «Little by Little», Протасова Е. Ю., Родина Н. М. </vt:lpstr>
      <vt:lpstr>Цель программы: позитивная социализация и всестороннее развитие ребенка раннего и дошкольного возраста в соответствующих его возрасту детских видах деятельности</vt:lpstr>
      <vt:lpstr>Задачи части, формируемой участниками образовательных отношений (региональные и приоритетные направления развития): видах деятельности</vt:lpstr>
      <vt:lpstr>Планируемые результаты освоения  основной Программы  Согласно ФГОС, результаты должны быть представлены в виде целевых ориентиров, которые представляют собой социально-нормативные возрастные характеристики возможных достижений ребенка на этапе завершения уровня дошкольного образования</vt:lpstr>
      <vt:lpstr>Планируемые результаты освоения основной Программы</vt:lpstr>
      <vt:lpstr>Планируемые результаты освоения основной Программы</vt:lpstr>
      <vt:lpstr>Презентация PowerPoint</vt:lpstr>
      <vt:lpstr>Презентация PowerPoint</vt:lpstr>
      <vt:lpstr>Задачи образовательных областей </vt:lpstr>
      <vt:lpstr>Задачи образовательных областей </vt:lpstr>
      <vt:lpstr>Задачи образовательных областей </vt:lpstr>
      <vt:lpstr>Задачи образовательных областей </vt:lpstr>
      <vt:lpstr>Задачи образовательных областей </vt:lpstr>
      <vt:lpstr>Особенности организации образовательного процесса</vt:lpstr>
      <vt:lpstr>Условия реализации программы</vt:lpstr>
      <vt:lpstr>Условия реализации программы</vt:lpstr>
      <vt:lpstr>Взаимодействие с семьей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«Высокогорский детский сад  «Байгыш» комбинированного вида Высокогорского муниципального  района Республики Татарстан </dc:title>
  <dc:creator>Elvira Diyarova</dc:creator>
  <cp:lastModifiedBy>Elvira Diyarova</cp:lastModifiedBy>
  <cp:revision>1</cp:revision>
  <dcterms:created xsi:type="dcterms:W3CDTF">2021-10-30T06:51:16Z</dcterms:created>
  <dcterms:modified xsi:type="dcterms:W3CDTF">2021-10-30T07:19:31Z</dcterms:modified>
</cp:coreProperties>
</file>